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9"/>
    <p:sldMasterId id="2147483708" r:id="rId10"/>
  </p:sldMasterIdLst>
  <p:notesMasterIdLst>
    <p:notesMasterId r:id="rId24"/>
  </p:notesMasterIdLst>
  <p:sldIdLst>
    <p:sldId id="1061" r:id="rId11"/>
    <p:sldId id="471" r:id="rId12"/>
    <p:sldId id="274" r:id="rId13"/>
    <p:sldId id="492" r:id="rId14"/>
    <p:sldId id="692" r:id="rId15"/>
    <p:sldId id="1056" r:id="rId16"/>
    <p:sldId id="679" r:id="rId17"/>
    <p:sldId id="680" r:id="rId18"/>
    <p:sldId id="681" r:id="rId19"/>
    <p:sldId id="472" r:id="rId20"/>
    <p:sldId id="1062" r:id="rId21"/>
    <p:sldId id="1064" r:id="rId22"/>
    <p:sldId id="1065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43F"/>
    <a:srgbClr val="4080BF"/>
    <a:srgbClr val="00FF00"/>
    <a:srgbClr val="FFAA22"/>
    <a:srgbClr val="F0EAF0"/>
    <a:srgbClr val="00B2BA"/>
    <a:srgbClr val="FFF7E9"/>
    <a:srgbClr val="E6EEF7"/>
    <a:srgbClr val="808080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91" autoAdjust="0"/>
  </p:normalViewPr>
  <p:slideViewPr>
    <p:cSldViewPr>
      <p:cViewPr>
        <p:scale>
          <a:sx n="48" d="100"/>
          <a:sy n="48" d="100"/>
        </p:scale>
        <p:origin x="878" y="86"/>
      </p:cViewPr>
      <p:guideLst/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388"/>
    </p:cViewPr>
  </p:sorterViewPr>
  <p:notesViewPr>
    <p:cSldViewPr>
      <p:cViewPr>
        <p:scale>
          <a:sx n="66" d="100"/>
          <a:sy n="66" d="100"/>
        </p:scale>
        <p:origin x="2386" y="-52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2AF254-B346-4387-80A8-C041D15CD907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BA52784-7C8C-46B0-AAD9-8A956DDF583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GB" sz="2400" b="0" dirty="0"/>
            <a:t>Data Use for action and Improvement </a:t>
          </a:r>
          <a:r>
            <a:rPr lang="en-GB" sz="2400" b="1" dirty="0"/>
            <a:t>(DUFAI)</a:t>
          </a:r>
        </a:p>
      </dgm:t>
    </dgm:pt>
    <dgm:pt modelId="{93C69731-3393-4909-A698-CB1219703D2E}" type="parTrans" cxnId="{D67C60DB-B0C8-4308-AE2C-A1E5817B865B}">
      <dgm:prSet/>
      <dgm:spPr/>
      <dgm:t>
        <a:bodyPr/>
        <a:lstStyle/>
        <a:p>
          <a:endParaRPr lang="en-GB"/>
        </a:p>
      </dgm:t>
    </dgm:pt>
    <dgm:pt modelId="{608D103F-C399-45DB-922C-9AC62620E4DA}" type="sibTrans" cxnId="{D67C60DB-B0C8-4308-AE2C-A1E5817B865B}">
      <dgm:prSet/>
      <dgm:spPr/>
      <dgm:t>
        <a:bodyPr/>
        <a:lstStyle/>
        <a:p>
          <a:endParaRPr lang="en-GB"/>
        </a:p>
      </dgm:t>
    </dgm:pt>
    <dgm:pt modelId="{373BCCFE-1C97-4931-B24F-625744C43BEC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dirty="0"/>
            <a:t>Risk management</a:t>
          </a:r>
        </a:p>
      </dgm:t>
    </dgm:pt>
    <dgm:pt modelId="{419C2530-6A8A-4040-8962-46E7EEB77548}" type="parTrans" cxnId="{E8F43E31-F700-4322-916C-B7B785949DA8}">
      <dgm:prSet/>
      <dgm:spPr/>
      <dgm:t>
        <a:bodyPr/>
        <a:lstStyle/>
        <a:p>
          <a:endParaRPr lang="en-GB"/>
        </a:p>
      </dgm:t>
    </dgm:pt>
    <dgm:pt modelId="{35CF442F-C941-4998-85CF-D4B73D1191ED}" type="sibTrans" cxnId="{E8F43E31-F700-4322-916C-B7B785949DA8}">
      <dgm:prSet/>
      <dgm:spPr/>
      <dgm:t>
        <a:bodyPr/>
        <a:lstStyle/>
        <a:p>
          <a:endParaRPr lang="en-GB"/>
        </a:p>
      </dgm:t>
    </dgm:pt>
    <dgm:pt modelId="{E02461F6-FA28-4E10-9C8D-F0DAFDF2D33F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dirty="0"/>
            <a:t>GF Strategy and Strategic Priorities</a:t>
          </a:r>
        </a:p>
      </dgm:t>
    </dgm:pt>
    <dgm:pt modelId="{ECAF8C18-1953-468A-81F1-A82167C33B51}" type="parTrans" cxnId="{D441D0AD-FCD2-4136-A6E3-CBF83DD74541}">
      <dgm:prSet/>
      <dgm:spPr/>
      <dgm:t>
        <a:bodyPr/>
        <a:lstStyle/>
        <a:p>
          <a:endParaRPr lang="en-GB"/>
        </a:p>
      </dgm:t>
    </dgm:pt>
    <dgm:pt modelId="{69C33F5C-F02A-4DFF-BDAF-E395542FC370}" type="sibTrans" cxnId="{D441D0AD-FCD2-4136-A6E3-CBF83DD74541}">
      <dgm:prSet/>
      <dgm:spPr/>
      <dgm:t>
        <a:bodyPr/>
        <a:lstStyle/>
        <a:p>
          <a:endParaRPr lang="en-GB"/>
        </a:p>
      </dgm:t>
    </dgm:pt>
    <dgm:pt modelId="{EB7A99A3-7226-4C32-A405-8A859C3B40FF}">
      <dgm:prSet/>
      <dgm:spPr/>
      <dgm:t>
        <a:bodyPr/>
        <a:lstStyle/>
        <a:p>
          <a:pPr>
            <a:lnSpc>
              <a:spcPct val="150000"/>
            </a:lnSpc>
          </a:pPr>
          <a:r>
            <a:rPr lang="en-GB" dirty="0"/>
            <a:t>KPI framework</a:t>
          </a:r>
          <a:endParaRPr lang="en-GB" b="1" dirty="0"/>
        </a:p>
      </dgm:t>
    </dgm:pt>
    <dgm:pt modelId="{FED9137A-02A3-484C-861E-F4E01F240F1A}" type="parTrans" cxnId="{3B619E9B-C972-4333-B114-B118F8F22A37}">
      <dgm:prSet/>
      <dgm:spPr/>
      <dgm:t>
        <a:bodyPr/>
        <a:lstStyle/>
        <a:p>
          <a:endParaRPr lang="en-GB"/>
        </a:p>
      </dgm:t>
    </dgm:pt>
    <dgm:pt modelId="{8A28A328-6617-4F70-B147-C730BFB6473C}" type="sibTrans" cxnId="{3B619E9B-C972-4333-B114-B118F8F22A37}">
      <dgm:prSet/>
      <dgm:spPr/>
      <dgm:t>
        <a:bodyPr/>
        <a:lstStyle/>
        <a:p>
          <a:endParaRPr lang="en-GB"/>
        </a:p>
      </dgm:t>
    </dgm:pt>
    <dgm:pt modelId="{04107985-DB2E-423D-A618-BE1803F26972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GB" dirty="0"/>
            <a:t>Key metrics and sources of funding (OPEX, Grants)</a:t>
          </a:r>
        </a:p>
      </dgm:t>
    </dgm:pt>
    <dgm:pt modelId="{FE3948FC-F157-4569-88B1-9A5B1F8BCE6E}" type="parTrans" cxnId="{DAE3C62D-463B-4A91-85F7-DBFD4C73FF80}">
      <dgm:prSet/>
      <dgm:spPr/>
      <dgm:t>
        <a:bodyPr/>
        <a:lstStyle/>
        <a:p>
          <a:endParaRPr lang="en-GB"/>
        </a:p>
      </dgm:t>
    </dgm:pt>
    <dgm:pt modelId="{FDB2C99E-54E4-4166-A81E-718CBE0C50B8}" type="sibTrans" cxnId="{DAE3C62D-463B-4A91-85F7-DBFD4C73FF80}">
      <dgm:prSet/>
      <dgm:spPr/>
      <dgm:t>
        <a:bodyPr/>
        <a:lstStyle/>
        <a:p>
          <a:endParaRPr lang="en-GB"/>
        </a:p>
      </dgm:t>
    </dgm:pt>
    <dgm:pt modelId="{628D703F-9DA5-4CE0-92F1-49C047D3616F}" type="pres">
      <dgm:prSet presAssocID="{582AF254-B346-4387-80A8-C041D15CD907}" presName="Name0" presStyleCnt="0">
        <dgm:presLayoutVars>
          <dgm:dir/>
          <dgm:resizeHandles val="exact"/>
        </dgm:presLayoutVars>
      </dgm:prSet>
      <dgm:spPr/>
    </dgm:pt>
    <dgm:pt modelId="{CFC483C0-29B2-4011-854D-2CA1588EBC41}" type="pres">
      <dgm:prSet presAssocID="{1BA52784-7C8C-46B0-AAD9-8A956DDF5832}" presName="node" presStyleLbl="node1" presStyleIdx="0" presStyleCnt="5" custLinFactX="199188" custLinFactNeighborX="200000" custLinFactNeighborY="1602">
        <dgm:presLayoutVars>
          <dgm:bulletEnabled val="1"/>
        </dgm:presLayoutVars>
      </dgm:prSet>
      <dgm:spPr/>
    </dgm:pt>
    <dgm:pt modelId="{D1174038-A578-45C4-B6E0-A340FF4BB349}" type="pres">
      <dgm:prSet presAssocID="{608D103F-C399-45DB-922C-9AC62620E4DA}" presName="sibTrans" presStyleCnt="0"/>
      <dgm:spPr/>
    </dgm:pt>
    <dgm:pt modelId="{F5B07372-C722-4B56-8991-A0FDA5F0FE94}" type="pres">
      <dgm:prSet presAssocID="{373BCCFE-1C97-4931-B24F-625744C43BEC}" presName="node" presStyleLbl="node1" presStyleIdx="1" presStyleCnt="5" custLinFactX="198188" custLinFactNeighborX="200000" custLinFactNeighborY="1602">
        <dgm:presLayoutVars>
          <dgm:bulletEnabled val="1"/>
        </dgm:presLayoutVars>
      </dgm:prSet>
      <dgm:spPr/>
    </dgm:pt>
    <dgm:pt modelId="{8008C777-4581-4291-B430-9ACB72B2B5F4}" type="pres">
      <dgm:prSet presAssocID="{35CF442F-C941-4998-85CF-D4B73D1191ED}" presName="sibTrans" presStyleCnt="0"/>
      <dgm:spPr/>
    </dgm:pt>
    <dgm:pt modelId="{8726CBA2-DA39-446D-A852-0A7FB7328229}" type="pres">
      <dgm:prSet presAssocID="{E02461F6-FA28-4E10-9C8D-F0DAFDF2D33F}" presName="node" presStyleLbl="node1" presStyleIdx="2" presStyleCnt="5" custLinFactX="-200000" custLinFactNeighborX="-252487" custLinFactNeighborY="1602">
        <dgm:presLayoutVars>
          <dgm:bulletEnabled val="1"/>
        </dgm:presLayoutVars>
      </dgm:prSet>
      <dgm:spPr/>
    </dgm:pt>
    <dgm:pt modelId="{6B3788B8-05AD-4E4F-B4F5-E55A36954F87}" type="pres">
      <dgm:prSet presAssocID="{69C33F5C-F02A-4DFF-BDAF-E395542FC370}" presName="sibTrans" presStyleCnt="0"/>
      <dgm:spPr/>
    </dgm:pt>
    <dgm:pt modelId="{8970034F-B317-40BC-9933-34877985F591}" type="pres">
      <dgm:prSet presAssocID="{04107985-DB2E-423D-A618-BE1803F26972}" presName="node" presStyleLbl="node1" presStyleIdx="3" presStyleCnt="5" custLinFactX="100102" custLinFactNeighborX="200000" custLinFactNeighborY="5163">
        <dgm:presLayoutVars>
          <dgm:bulletEnabled val="1"/>
        </dgm:presLayoutVars>
      </dgm:prSet>
      <dgm:spPr/>
    </dgm:pt>
    <dgm:pt modelId="{AF01EAB2-4B1F-4143-8ABF-AA5C2C29DCB6}" type="pres">
      <dgm:prSet presAssocID="{FDB2C99E-54E4-4166-A81E-718CBE0C50B8}" presName="sibTrans" presStyleCnt="0"/>
      <dgm:spPr/>
    </dgm:pt>
    <dgm:pt modelId="{BB010AE6-EC75-4939-B5C7-1B8BB4FB9C34}" type="pres">
      <dgm:prSet presAssocID="{EB7A99A3-7226-4C32-A405-8A859C3B40FF}" presName="node" presStyleLbl="node1" presStyleIdx="4" presStyleCnt="5" custLinFactX="-300000" custLinFactNeighborX="-302891" custLinFactNeighborY="1602">
        <dgm:presLayoutVars>
          <dgm:bulletEnabled val="1"/>
        </dgm:presLayoutVars>
      </dgm:prSet>
      <dgm:spPr/>
    </dgm:pt>
  </dgm:ptLst>
  <dgm:cxnLst>
    <dgm:cxn modelId="{0510C914-9D21-41FA-A528-5A85CF5DC922}" type="presOf" srcId="{04107985-DB2E-423D-A618-BE1803F26972}" destId="{8970034F-B317-40BC-9933-34877985F591}" srcOrd="0" destOrd="0" presId="urn:microsoft.com/office/officeart/2005/8/layout/hList6"/>
    <dgm:cxn modelId="{DAE3C62D-463B-4A91-85F7-DBFD4C73FF80}" srcId="{582AF254-B346-4387-80A8-C041D15CD907}" destId="{04107985-DB2E-423D-A618-BE1803F26972}" srcOrd="3" destOrd="0" parTransId="{FE3948FC-F157-4569-88B1-9A5B1F8BCE6E}" sibTransId="{FDB2C99E-54E4-4166-A81E-718CBE0C50B8}"/>
    <dgm:cxn modelId="{E8F43E31-F700-4322-916C-B7B785949DA8}" srcId="{582AF254-B346-4387-80A8-C041D15CD907}" destId="{373BCCFE-1C97-4931-B24F-625744C43BEC}" srcOrd="1" destOrd="0" parTransId="{419C2530-6A8A-4040-8962-46E7EEB77548}" sibTransId="{35CF442F-C941-4998-85CF-D4B73D1191ED}"/>
    <dgm:cxn modelId="{43AFA742-E80A-4CFA-8070-E380107D9F3C}" type="presOf" srcId="{1BA52784-7C8C-46B0-AAD9-8A956DDF5832}" destId="{CFC483C0-29B2-4011-854D-2CA1588EBC41}" srcOrd="0" destOrd="0" presId="urn:microsoft.com/office/officeart/2005/8/layout/hList6"/>
    <dgm:cxn modelId="{B3E04D9B-8AC8-4F27-BF12-69E20463B257}" type="presOf" srcId="{582AF254-B346-4387-80A8-C041D15CD907}" destId="{628D703F-9DA5-4CE0-92F1-49C047D3616F}" srcOrd="0" destOrd="0" presId="urn:microsoft.com/office/officeart/2005/8/layout/hList6"/>
    <dgm:cxn modelId="{3B619E9B-C972-4333-B114-B118F8F22A37}" srcId="{582AF254-B346-4387-80A8-C041D15CD907}" destId="{EB7A99A3-7226-4C32-A405-8A859C3B40FF}" srcOrd="4" destOrd="0" parTransId="{FED9137A-02A3-484C-861E-F4E01F240F1A}" sibTransId="{8A28A328-6617-4F70-B147-C730BFB6473C}"/>
    <dgm:cxn modelId="{5600AEA3-FF15-47CA-B369-BDBC1967DC85}" type="presOf" srcId="{373BCCFE-1C97-4931-B24F-625744C43BEC}" destId="{F5B07372-C722-4B56-8991-A0FDA5F0FE94}" srcOrd="0" destOrd="0" presId="urn:microsoft.com/office/officeart/2005/8/layout/hList6"/>
    <dgm:cxn modelId="{D441D0AD-FCD2-4136-A6E3-CBF83DD74541}" srcId="{582AF254-B346-4387-80A8-C041D15CD907}" destId="{E02461F6-FA28-4E10-9C8D-F0DAFDF2D33F}" srcOrd="2" destOrd="0" parTransId="{ECAF8C18-1953-468A-81F1-A82167C33B51}" sibTransId="{69C33F5C-F02A-4DFF-BDAF-E395542FC370}"/>
    <dgm:cxn modelId="{60FCA3BA-95EA-49DF-BDF0-C13EC7E2D42F}" type="presOf" srcId="{EB7A99A3-7226-4C32-A405-8A859C3B40FF}" destId="{BB010AE6-EC75-4939-B5C7-1B8BB4FB9C34}" srcOrd="0" destOrd="0" presId="urn:microsoft.com/office/officeart/2005/8/layout/hList6"/>
    <dgm:cxn modelId="{D67C60DB-B0C8-4308-AE2C-A1E5817B865B}" srcId="{582AF254-B346-4387-80A8-C041D15CD907}" destId="{1BA52784-7C8C-46B0-AAD9-8A956DDF5832}" srcOrd="0" destOrd="0" parTransId="{93C69731-3393-4909-A698-CB1219703D2E}" sibTransId="{608D103F-C399-45DB-922C-9AC62620E4DA}"/>
    <dgm:cxn modelId="{6F4CCBE1-12F3-47B9-8D6B-CABFACB6455E}" type="presOf" srcId="{E02461F6-FA28-4E10-9C8D-F0DAFDF2D33F}" destId="{8726CBA2-DA39-446D-A852-0A7FB7328229}" srcOrd="0" destOrd="0" presId="urn:microsoft.com/office/officeart/2005/8/layout/hList6"/>
    <dgm:cxn modelId="{53B3A753-709D-4DE3-82A7-3C360BD0E21C}" type="presParOf" srcId="{628D703F-9DA5-4CE0-92F1-49C047D3616F}" destId="{CFC483C0-29B2-4011-854D-2CA1588EBC41}" srcOrd="0" destOrd="0" presId="urn:microsoft.com/office/officeart/2005/8/layout/hList6"/>
    <dgm:cxn modelId="{DFCE8209-B3AA-4C7E-8087-377DFFFDFC86}" type="presParOf" srcId="{628D703F-9DA5-4CE0-92F1-49C047D3616F}" destId="{D1174038-A578-45C4-B6E0-A340FF4BB349}" srcOrd="1" destOrd="0" presId="urn:microsoft.com/office/officeart/2005/8/layout/hList6"/>
    <dgm:cxn modelId="{0F5D1DD7-383E-4D1E-B36D-AD4233278190}" type="presParOf" srcId="{628D703F-9DA5-4CE0-92F1-49C047D3616F}" destId="{F5B07372-C722-4B56-8991-A0FDA5F0FE94}" srcOrd="2" destOrd="0" presId="urn:microsoft.com/office/officeart/2005/8/layout/hList6"/>
    <dgm:cxn modelId="{16D9FAE4-68E4-44AA-8CC3-15B11BBADF04}" type="presParOf" srcId="{628D703F-9DA5-4CE0-92F1-49C047D3616F}" destId="{8008C777-4581-4291-B430-9ACB72B2B5F4}" srcOrd="3" destOrd="0" presId="urn:microsoft.com/office/officeart/2005/8/layout/hList6"/>
    <dgm:cxn modelId="{4836D795-1EB4-4E7C-B038-CCF97EB4918B}" type="presParOf" srcId="{628D703F-9DA5-4CE0-92F1-49C047D3616F}" destId="{8726CBA2-DA39-446D-A852-0A7FB7328229}" srcOrd="4" destOrd="0" presId="urn:microsoft.com/office/officeart/2005/8/layout/hList6"/>
    <dgm:cxn modelId="{060024AE-25D1-44F1-A52E-6AF90C2FA9C9}" type="presParOf" srcId="{628D703F-9DA5-4CE0-92F1-49C047D3616F}" destId="{6B3788B8-05AD-4E4F-B4F5-E55A36954F87}" srcOrd="5" destOrd="0" presId="urn:microsoft.com/office/officeart/2005/8/layout/hList6"/>
    <dgm:cxn modelId="{3E51F3DA-45C6-47D5-824F-4005DD3F94A3}" type="presParOf" srcId="{628D703F-9DA5-4CE0-92F1-49C047D3616F}" destId="{8970034F-B317-40BC-9933-34877985F591}" srcOrd="6" destOrd="0" presId="urn:microsoft.com/office/officeart/2005/8/layout/hList6"/>
    <dgm:cxn modelId="{7320A850-3E16-4247-8536-B528829B7213}" type="presParOf" srcId="{628D703F-9DA5-4CE0-92F1-49C047D3616F}" destId="{AF01EAB2-4B1F-4143-8ABF-AA5C2C29DCB6}" srcOrd="7" destOrd="0" presId="urn:microsoft.com/office/officeart/2005/8/layout/hList6"/>
    <dgm:cxn modelId="{7C7B0731-38E2-4F7C-9C88-2CEF0584F1BC}" type="presParOf" srcId="{628D703F-9DA5-4CE0-92F1-49C047D3616F}" destId="{BB010AE6-EC75-4939-B5C7-1B8BB4FB9C3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483C0-29B2-4011-854D-2CA1588EBC41}">
      <dsp:nvSpPr>
        <dsp:cNvPr id="0" name=""/>
        <dsp:cNvSpPr/>
      </dsp:nvSpPr>
      <dsp:spPr>
        <a:xfrm rot="16200000">
          <a:off x="3489996" y="1180187"/>
          <a:ext cx="4537890" cy="217751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Data Use for action and Improvement </a:t>
          </a:r>
          <a:r>
            <a:rPr lang="en-GB" sz="2400" b="1" kern="1200" dirty="0"/>
            <a:t>(DUFAI)</a:t>
          </a:r>
        </a:p>
      </dsp:txBody>
      <dsp:txXfrm rot="5400000">
        <a:off x="4670183" y="907578"/>
        <a:ext cx="2177515" cy="2722734"/>
      </dsp:txXfrm>
    </dsp:sp>
    <dsp:sp modelId="{F5B07372-C722-4B56-8991-A0FDA5F0FE94}">
      <dsp:nvSpPr>
        <dsp:cNvPr id="0" name=""/>
        <dsp:cNvSpPr/>
      </dsp:nvSpPr>
      <dsp:spPr>
        <a:xfrm rot="16200000">
          <a:off x="5809050" y="1180187"/>
          <a:ext cx="4537890" cy="217751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Risk management</a:t>
          </a:r>
        </a:p>
      </dsp:txBody>
      <dsp:txXfrm rot="5400000">
        <a:off x="6989237" y="907578"/>
        <a:ext cx="2177515" cy="2722734"/>
      </dsp:txXfrm>
    </dsp:sp>
    <dsp:sp modelId="{8726CBA2-DA39-446D-A852-0A7FB7328229}">
      <dsp:nvSpPr>
        <dsp:cNvPr id="0" name=""/>
        <dsp:cNvSpPr/>
      </dsp:nvSpPr>
      <dsp:spPr>
        <a:xfrm rot="16200000">
          <a:off x="-1180187" y="1180187"/>
          <a:ext cx="4537890" cy="217751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GF Strategy and Strategic Priorities</a:t>
          </a:r>
        </a:p>
      </dsp:txBody>
      <dsp:txXfrm rot="5400000">
        <a:off x="0" y="907578"/>
        <a:ext cx="2177515" cy="2722734"/>
      </dsp:txXfrm>
    </dsp:sp>
    <dsp:sp modelId="{8970034F-B317-40BC-9933-34877985F591}">
      <dsp:nvSpPr>
        <dsp:cNvPr id="0" name=""/>
        <dsp:cNvSpPr/>
      </dsp:nvSpPr>
      <dsp:spPr>
        <a:xfrm rot="16200000">
          <a:off x="8195542" y="1180187"/>
          <a:ext cx="4537890" cy="217751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Key metrics and sources of funding (OPEX, Grants)</a:t>
          </a:r>
        </a:p>
      </dsp:txBody>
      <dsp:txXfrm rot="5400000">
        <a:off x="9375729" y="907578"/>
        <a:ext cx="2177515" cy="2722734"/>
      </dsp:txXfrm>
    </dsp:sp>
    <dsp:sp modelId="{BB010AE6-EC75-4939-B5C7-1B8BB4FB9C34}">
      <dsp:nvSpPr>
        <dsp:cNvPr id="0" name=""/>
        <dsp:cNvSpPr/>
      </dsp:nvSpPr>
      <dsp:spPr>
        <a:xfrm rot="16200000">
          <a:off x="1162126" y="1180187"/>
          <a:ext cx="4537890" cy="2177515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KPI framework</a:t>
          </a:r>
          <a:endParaRPr lang="en-GB" sz="2500" b="1" kern="1200" dirty="0"/>
        </a:p>
      </dsp:txBody>
      <dsp:txXfrm rot="5400000">
        <a:off x="2342313" y="907578"/>
        <a:ext cx="2177515" cy="272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93E676-7166-475C-979D-659388E5C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EFB84-809B-4185-A2DC-299A232379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E582A-07AB-4729-A059-2270EFAF2F90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E29B2B8-CE00-45FD-A323-C5909C7A4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747A76-B59D-436E-AEC2-A3C5E7F31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BCDE7-89C7-4790-9DA8-B0AB8E7C9B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8DF62-D42F-41CE-ABFE-78DE208C9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A00EE-2A66-49B0-978D-29FBD6B0C7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3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9EF08-7001-48C4-8DB7-CEEA72E8690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29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framework consolidates all reporting requirements, including KPI, Strategic Implementation plan, risk tracer indicators, and key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2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66F2-1B82-8E43-B983-045388936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9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66F2-1B82-8E43-B983-045388936D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6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A00EE-2A66-49B0-978D-29FBD6B0C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7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ED86-AA65-4198-9988-90BC88E52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6000" y="2883272"/>
            <a:ext cx="6120000" cy="1296000"/>
          </a:xfrm>
        </p:spPr>
        <p:txBody>
          <a:bodyPr anchor="t" anchorCtr="0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EE78D-0809-45D5-BA89-51E120695D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6000" y="4293140"/>
            <a:ext cx="6120000" cy="396000"/>
          </a:xfrm>
        </p:spPr>
        <p:txBody>
          <a:bodyPr/>
          <a:lstStyle>
            <a:lvl1pPr marL="0" indent="0" algn="ctr">
              <a:buNone/>
              <a:defRPr sz="15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 and location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D85905-2FC5-4E3F-A5B4-964835152113}"/>
              </a:ext>
            </a:extLst>
          </p:cNvPr>
          <p:cNvCxnSpPr/>
          <p:nvPr userDrawn="1"/>
        </p:nvCxnSpPr>
        <p:spPr>
          <a:xfrm>
            <a:off x="3035660" y="2862000"/>
            <a:ext cx="61206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802F52-35FE-4506-A962-0E5A0A480E64}"/>
              </a:ext>
            </a:extLst>
          </p:cNvPr>
          <p:cNvCxnSpPr/>
          <p:nvPr userDrawn="1"/>
        </p:nvCxnSpPr>
        <p:spPr>
          <a:xfrm>
            <a:off x="3035660" y="4185096"/>
            <a:ext cx="612068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D5CC867-A84F-4ABD-8C72-8EA6C288F9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1398" y="6060482"/>
            <a:ext cx="2669204" cy="3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5039"/>
      </p:ext>
    </p:extLst>
  </p:cSld>
  <p:clrMapOvr>
    <a:masterClrMapping/>
  </p:clrMapOvr>
  <p:transition>
    <p:fade/>
  </p:transition>
  <p:hf hdr="0" ftr="0"/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 marL="720000" indent="-720000">
              <a:buSzPct val="130000"/>
              <a:buFont typeface="+mj-lt"/>
              <a:buAutoNum type="arabicPeriod"/>
              <a:tabLst>
                <a:tab pos="900000" algn="l"/>
              </a:tabLst>
              <a:defRPr/>
            </a:lvl1pPr>
            <a:lvl2pPr marL="715963" indent="0">
              <a:defRPr/>
            </a:lvl2pPr>
            <a:lvl3pPr marL="1255713" indent="-179388">
              <a:defRPr/>
            </a:lvl3pPr>
            <a:lvl4pPr marL="1525588" indent="-179388">
              <a:defRPr/>
            </a:lvl4pPr>
          </a:lstStyle>
          <a:p>
            <a:pPr lvl="0"/>
            <a:r>
              <a:rPr lang="en-US" dirty="0"/>
              <a:t>Click to add item name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860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2272707D-B2DE-4911-8A88-A4CBBF19D0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6360" y="285716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0D770A4-933A-40A5-BCD9-B4688CB5AF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36360" y="3230995"/>
            <a:ext cx="1873250" cy="1547813"/>
          </a:xfrm>
        </p:spPr>
        <p:txBody>
          <a:bodyPr/>
          <a:lstStyle>
            <a:lvl1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B203DC59-7F92-4EEA-A9B2-B7FEBE4772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3881" y="285279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19014E47-73AE-48C5-81A1-59DF44D3E83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43881" y="3226625"/>
            <a:ext cx="1873250" cy="1547813"/>
          </a:xfrm>
        </p:spPr>
        <p:txBody>
          <a:bodyPr/>
          <a:lstStyle>
            <a:lvl1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B3BB5832-8B7B-4D51-8A78-C47337BB0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1653" y="285279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F58C346-EF09-48E0-92F0-0BA03B70F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1653" y="3226625"/>
            <a:ext cx="1873250" cy="1547813"/>
          </a:xfrm>
        </p:spPr>
        <p:txBody>
          <a:bodyPr/>
          <a:lstStyle>
            <a:lvl1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F36FE94-CDDC-427B-8072-E48E2BD173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8926" y="2852799"/>
            <a:ext cx="1873250" cy="3601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BD2B6F-3ED0-41A7-B88B-7E361A2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18110-4341-4000-BDD3-DD8163EE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E4D2E2-0811-4A96-9F92-82061EF1BB2E}"/>
              </a:ext>
            </a:extLst>
          </p:cNvPr>
          <p:cNvGrpSpPr/>
          <p:nvPr userDrawn="1"/>
        </p:nvGrpSpPr>
        <p:grpSpPr>
          <a:xfrm>
            <a:off x="443372" y="1592796"/>
            <a:ext cx="864096" cy="3816000"/>
            <a:chOff x="10884532" y="1808820"/>
            <a:chExt cx="864096" cy="3816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F9BEC2-8AA6-40D1-9E80-048AF45570FF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E27FB5-5F4E-4FC6-85A9-9806CAB7FE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16B4A7-E5F0-4D41-9B4D-A0021136044C}"/>
              </a:ext>
            </a:extLst>
          </p:cNvPr>
          <p:cNvGrpSpPr/>
          <p:nvPr userDrawn="1"/>
        </p:nvGrpSpPr>
        <p:grpSpPr>
          <a:xfrm>
            <a:off x="3071990" y="1592796"/>
            <a:ext cx="864096" cy="3816000"/>
            <a:chOff x="10884532" y="1808820"/>
            <a:chExt cx="864096" cy="3816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55BD24-22B1-4D2D-AFF5-A72B69CBB927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2DC936-1F10-4477-BDC3-030CA234F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87EDDC-A371-4F94-AF57-E722A3565C59}"/>
              </a:ext>
            </a:extLst>
          </p:cNvPr>
          <p:cNvGrpSpPr/>
          <p:nvPr userDrawn="1"/>
        </p:nvGrpSpPr>
        <p:grpSpPr>
          <a:xfrm>
            <a:off x="5700608" y="1592796"/>
            <a:ext cx="864096" cy="3816000"/>
            <a:chOff x="10884532" y="1808820"/>
            <a:chExt cx="864096" cy="3816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738023-7FDF-42A2-AD93-218604766046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D6DD7E1-CA1F-44D4-B53D-B4D42A5F0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0BEE8E-CBA7-45A0-B877-54856DFF85E3}"/>
              </a:ext>
            </a:extLst>
          </p:cNvPr>
          <p:cNvGrpSpPr/>
          <p:nvPr userDrawn="1"/>
        </p:nvGrpSpPr>
        <p:grpSpPr>
          <a:xfrm>
            <a:off x="8329226" y="1592796"/>
            <a:ext cx="864096" cy="3816000"/>
            <a:chOff x="10884532" y="1808820"/>
            <a:chExt cx="864096" cy="3816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BCA15E-8656-44AB-A8B3-DF0F6EF97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2948D73-3B0F-4A35-BC4D-58DA882FB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492723-C7C7-4A90-B381-0E9336E1B454}"/>
              </a:ext>
            </a:extLst>
          </p:cNvPr>
          <p:cNvGrpSpPr/>
          <p:nvPr userDrawn="1"/>
        </p:nvGrpSpPr>
        <p:grpSpPr>
          <a:xfrm>
            <a:off x="10957844" y="1592796"/>
            <a:ext cx="864096" cy="3816000"/>
            <a:chOff x="10884532" y="1808820"/>
            <a:chExt cx="864096" cy="3816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95BD01-8BAE-45B3-84C2-E381E5C5656D}"/>
                </a:ext>
              </a:extLst>
            </p:cNvPr>
            <p:cNvCxnSpPr>
              <a:cxnSpLocks/>
            </p:cNvCxnSpPr>
            <p:nvPr/>
          </p:nvCxnSpPr>
          <p:spPr>
            <a:xfrm>
              <a:off x="10884532" y="1808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6B9613-4781-4E30-9531-87F6215A5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84532" y="3716820"/>
              <a:ext cx="864096" cy="19080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732BB06-7F00-4A81-8284-EC44F96F5E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8926" y="3226625"/>
            <a:ext cx="1873250" cy="1547813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8280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0FA69-D428-4E1A-9E4A-B6505529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366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600000"/>
            <a:ext cx="10752000" cy="5669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152000"/>
            <a:ext cx="10752000" cy="5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19999" y="1801476"/>
            <a:ext cx="107520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4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00000"/>
            <a:ext cx="1075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9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28000" y="651602"/>
            <a:ext cx="111360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8000" y="295683"/>
            <a:ext cx="11136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272443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2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D6E6CB-DAE4-4D72-9A51-3021342E26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420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Highlight whole picture placeholder and click on image you want in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2ED86-AA65-4198-9988-90BC88E52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675" y="4143412"/>
            <a:ext cx="6120000" cy="1296000"/>
          </a:xfrm>
        </p:spPr>
        <p:txBody>
          <a:bodyPr anchor="t" anchorCtr="0"/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EE78D-0809-45D5-BA89-51E120695D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02675" y="5553237"/>
            <a:ext cx="6120000" cy="396043"/>
          </a:xfrm>
        </p:spPr>
        <p:txBody>
          <a:bodyPr/>
          <a:lstStyle>
            <a:lvl1pPr marL="0" indent="0" algn="ctr">
              <a:buNone/>
              <a:defRPr sz="15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date and location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B10D6B-33D5-4A95-95B8-71E82FD05E13}"/>
              </a:ext>
            </a:extLst>
          </p:cNvPr>
          <p:cNvGrpSpPr/>
          <p:nvPr userDrawn="1"/>
        </p:nvGrpSpPr>
        <p:grpSpPr>
          <a:xfrm>
            <a:off x="3102335" y="4140000"/>
            <a:ext cx="6120680" cy="1323096"/>
            <a:chOff x="3035660" y="2862000"/>
            <a:chExt cx="6120680" cy="132309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D85905-2FC5-4E3F-A5B4-964835152113}"/>
                </a:ext>
              </a:extLst>
            </p:cNvPr>
            <p:cNvCxnSpPr/>
            <p:nvPr userDrawn="1"/>
          </p:nvCxnSpPr>
          <p:spPr>
            <a:xfrm>
              <a:off x="3035660" y="2862000"/>
              <a:ext cx="612068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802F52-35FE-4506-A962-0E5A0A480E64}"/>
                </a:ext>
              </a:extLst>
            </p:cNvPr>
            <p:cNvCxnSpPr/>
            <p:nvPr userDrawn="1"/>
          </p:nvCxnSpPr>
          <p:spPr>
            <a:xfrm>
              <a:off x="3035660" y="4185096"/>
              <a:ext cx="612068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72ECADD-E120-4389-9E94-2E5A65993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1398" y="6060482"/>
            <a:ext cx="2669204" cy="3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80158"/>
      </p:ext>
    </p:extLst>
  </p:cSld>
  <p:clrMapOvr>
    <a:masterClrMapping/>
  </p:clrMapOvr>
  <p:transition>
    <p:fade/>
  </p:transition>
  <p:hf hdr="0" ftr="0"/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9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3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2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91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4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8074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94FE-F10E-4280-86E9-EF6369F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8421"/>
            <a:ext cx="11449050" cy="599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5D067-7A6A-4DAB-8AA0-8B18EF78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1376-70E3-4154-8B28-3D69B2B8BA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4" y="1196975"/>
            <a:ext cx="5544505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2785EFC-4D36-4E41-BDAF-FF69F521E9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6131" y="1196975"/>
            <a:ext cx="5544505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3444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FBDD-FAAE-4B61-8C55-FC66D3AC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A99155-2C10-43CE-9F64-CB6DC278BC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B4761-1642-4614-895E-E031A01C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A50861-77F3-4663-934F-725015073B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86000" y="1980000"/>
            <a:ext cx="8820000" cy="2700000"/>
          </a:xfrm>
        </p:spPr>
        <p:txBody>
          <a:bodyPr anchor="t" anchorCtr="0"/>
          <a:lstStyle>
            <a:lvl1pPr algn="ctr">
              <a:lnSpc>
                <a:spcPct val="100000"/>
              </a:lnSpc>
              <a:defRPr sz="4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“Double tap to add quote text”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D51451-AAD2-4C37-951B-611FE5780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1938" y="4795664"/>
            <a:ext cx="6588125" cy="324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Double tap to add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7C8503A-77A3-4274-91A9-1D0D5CDD98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01938" y="5156448"/>
            <a:ext cx="6588125" cy="360784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Double tap to add title / position</a:t>
            </a:r>
          </a:p>
        </p:txBody>
      </p:sp>
    </p:spTree>
    <p:extLst>
      <p:ext uri="{BB962C8B-B14F-4D97-AF65-F5344CB8AC3E}">
        <p14:creationId xmlns:p14="http://schemas.microsoft.com/office/powerpoint/2010/main" val="34977461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2B6F-3ED0-41A7-B88B-7E361A27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018110-4341-4000-BDD3-DD8163EE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48388B-6010-4A72-8EE1-66DF0D06803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22864487"/>
              </p:ext>
            </p:extLst>
          </p:nvPr>
        </p:nvGraphicFramePr>
        <p:xfrm>
          <a:off x="385948" y="1196975"/>
          <a:ext cx="11434576" cy="4787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7288">
                  <a:extLst>
                    <a:ext uri="{9D8B030D-6E8A-4147-A177-3AD203B41FA5}">
                      <a16:colId xmlns:a16="http://schemas.microsoft.com/office/drawing/2014/main" val="2536250139"/>
                    </a:ext>
                  </a:extLst>
                </a:gridCol>
                <a:gridCol w="5717288">
                  <a:extLst>
                    <a:ext uri="{9D8B030D-6E8A-4147-A177-3AD203B41FA5}">
                      <a16:colId xmlns:a16="http://schemas.microsoft.com/office/drawing/2014/main" val="3437502744"/>
                    </a:ext>
                  </a:extLst>
                </a:gridCol>
              </a:tblGrid>
              <a:tr h="2393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595326"/>
                  </a:ext>
                </a:extLst>
              </a:tr>
              <a:tr h="23939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5027395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D1A073-BA07-481F-982B-051F2DF1E9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1340769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D089428-3031-49B6-86C1-4C7CC02032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383" y="3753036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B931DB3-89A8-451C-8D64-23B8AA409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8570" y="1340769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3925D9B-2997-41E5-AB13-A7E71251D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8571" y="3753036"/>
            <a:ext cx="5328591" cy="20162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1720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B07B787-D9DE-4009-A7A1-7CF5962C92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475" y="1196975"/>
            <a:ext cx="11449050" cy="478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Highlight whole picture placeholder and click on image you want in Templafy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979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7E865-4C67-4B56-8F9C-510DB1E1D3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1375" y="4016"/>
            <a:ext cx="4536000" cy="6853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Highlight whole picture placeholder and click on image you want in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E94FE-F10E-4280-86E9-EF6369F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38421"/>
            <a:ext cx="6480590" cy="5998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5D067-7A6A-4DAB-8AA0-8B18EF78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1376-70E3-4154-8B28-3D69B2B8BA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4" y="1196975"/>
            <a:ext cx="6480720" cy="4787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129E4FF-644F-45B5-B079-8C1EA5EAF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8000" y="5400000"/>
            <a:ext cx="5004000" cy="792000"/>
          </a:xfrm>
          <a:solidFill>
            <a:schemeClr val="tx2"/>
          </a:solidFill>
        </p:spPr>
        <p:txBody>
          <a:bodyPr lIns="180000" tIns="180000" rIns="180000" bIns="180000"/>
          <a:lstStyle>
            <a:lvl1pPr algn="ctr"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9964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+ im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94FE-F10E-4280-86E9-EF6369FA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38421"/>
            <a:ext cx="5868535" cy="5998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5D067-7A6A-4DAB-8AA0-8B18EF781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D31376-70E3-4154-8B28-3D69B2B8BAB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364" y="1196975"/>
            <a:ext cx="5868652" cy="47879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25B5D1-3158-411E-8837-5E5041D6F0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0688" y="1196975"/>
            <a:ext cx="5220000" cy="3924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Highlight whole picture placeholder and click on image you want in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E37406-89A0-49E4-91E3-55F3AA346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68300"/>
            <a:ext cx="5220000" cy="2931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graphic / photo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F11A27F-F459-4841-A943-0CD3F7179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5558" y="638365"/>
            <a:ext cx="5220000" cy="2931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detail / subtitle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BF19D62-68D7-40A3-ABAC-0862CA24E1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1014" y="5240026"/>
            <a:ext cx="5220000" cy="7448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i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800" i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800" i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800" i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graphic / photo title</a:t>
            </a:r>
          </a:p>
        </p:txBody>
      </p:sp>
    </p:spTree>
    <p:extLst>
      <p:ext uri="{BB962C8B-B14F-4D97-AF65-F5344CB8AC3E}">
        <p14:creationId xmlns:p14="http://schemas.microsoft.com/office/powerpoint/2010/main" val="36493569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093D2C-626B-4DDA-AB0A-CA48EA6D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8421"/>
            <a:ext cx="11449050" cy="599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26BA5-A3B1-486F-B108-86DC3267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206517"/>
            <a:ext cx="11449050" cy="47783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noProof="0" dirty="0"/>
              <a:t>Sixth</a:t>
            </a:r>
          </a:p>
          <a:p>
            <a:pPr lvl="6"/>
            <a:r>
              <a:rPr lang="en-US" noProof="0" dirty="0"/>
              <a:t>Seventh</a:t>
            </a:r>
          </a:p>
          <a:p>
            <a:pPr lvl="7"/>
            <a:r>
              <a:rPr lang="en-US" noProof="0" dirty="0"/>
              <a:t>Eighth</a:t>
            </a:r>
          </a:p>
          <a:p>
            <a:pPr lvl="8"/>
            <a:r>
              <a:rPr lang="en-US" noProof="0" dirty="0"/>
              <a:t>Ninth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3237-C16F-48AF-90B0-B0C3C94F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196519"/>
            <a:ext cx="466724" cy="29318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rgbClr val="808080"/>
                </a:solidFill>
              </a:defRPr>
            </a:lvl1pPr>
          </a:lstStyle>
          <a:p>
            <a:fld id="{2AAA7032-8CB7-40F4-9CB9-A644B8ADA1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FABB9-201A-4446-A277-DA725B8FE76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6327180"/>
            <a:ext cx="1429858" cy="1704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25F11-1B15-4FF2-A588-CF63802E7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1" r:id="rId3"/>
    <p:sldLayoutId id="2147483682" r:id="rId4"/>
    <p:sldLayoutId id="2147483690" r:id="rId5"/>
    <p:sldLayoutId id="2147483689" r:id="rId6"/>
    <p:sldLayoutId id="2147483693" r:id="rId7"/>
    <p:sldLayoutId id="2147483687" r:id="rId8"/>
    <p:sldLayoutId id="2147483692" r:id="rId9"/>
    <p:sldLayoutId id="2147483685" r:id="rId10"/>
    <p:sldLayoutId id="2147483691" r:id="rId11"/>
    <p:sldLayoutId id="2147483655" r:id="rId12"/>
    <p:sldLayoutId id="2147483694" r:id="rId13"/>
    <p:sldLayoutId id="2147483704" r:id="rId14"/>
    <p:sldLayoutId id="2147483705" r:id="rId15"/>
    <p:sldLayoutId id="2147483706" r:id="rId1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358775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63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715963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8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image" Target="../media/image8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8343F"/>
                </a:solidFill>
              </a:rPr>
              <a:t>How are </a:t>
            </a:r>
            <a:r>
              <a:rPr lang="en-US" dirty="0" err="1">
                <a:solidFill>
                  <a:srgbClr val="E8343F"/>
                </a:solidFill>
              </a:rPr>
              <a:t>programmes</a:t>
            </a:r>
            <a:r>
              <a:rPr lang="en-US" dirty="0">
                <a:solidFill>
                  <a:srgbClr val="E8343F"/>
                </a:solidFill>
              </a:rPr>
              <a:t> specifically </a:t>
            </a:r>
            <a:br>
              <a:rPr lang="en-US" dirty="0">
                <a:solidFill>
                  <a:srgbClr val="E8343F"/>
                </a:solidFill>
              </a:rPr>
            </a:br>
            <a:r>
              <a:rPr lang="en-US" dirty="0">
                <a:solidFill>
                  <a:srgbClr val="E8343F"/>
                </a:solidFill>
              </a:rPr>
              <a:t>designed using collected data?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516" y="4257092"/>
            <a:ext cx="8534400" cy="15914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Osamu Kunii, </a:t>
            </a:r>
            <a:r>
              <a:rPr lang="en-US" sz="2000" dirty="0">
                <a:solidFill>
                  <a:srgbClr val="FF0000"/>
                </a:solidFill>
              </a:rPr>
              <a:t>MD, MPH, PhD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Head, Strategy, Investment and Impact Division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Global Fund to fight AIDS, Tuberculosis and Malaria</a:t>
            </a:r>
          </a:p>
        </p:txBody>
      </p:sp>
    </p:spTree>
    <p:extLst>
      <p:ext uri="{BB962C8B-B14F-4D97-AF65-F5344CB8AC3E}">
        <p14:creationId xmlns:p14="http://schemas.microsoft.com/office/powerpoint/2010/main" val="310936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2321-ADFB-4896-8F2C-C837F2A44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E8343F"/>
                </a:solidFill>
              </a:rPr>
              <a:t>Lesotho : Use data to drive policy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1E1EE-1AF3-4F26-8F90-10075F50A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FC183C-4F6C-498D-A729-EEEC75A2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948386"/>
            <a:ext cx="6601371" cy="5262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ECF3D-036F-410A-8525-0EE6D983147D}"/>
              </a:ext>
            </a:extLst>
          </p:cNvPr>
          <p:cNvSpPr txBox="1"/>
          <p:nvPr/>
        </p:nvSpPr>
        <p:spPr>
          <a:xfrm>
            <a:off x="7428148" y="948386"/>
            <a:ext cx="4062977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   - High volume of tests</a:t>
            </a:r>
          </a:p>
          <a:p>
            <a:r>
              <a:rPr lang="en-US" sz="2400" dirty="0"/>
              <a:t>   - High rate of repeated tests</a:t>
            </a:r>
          </a:p>
          <a:p>
            <a:r>
              <a:rPr lang="en-US" sz="2400" dirty="0"/>
              <a:t>   - Declining yield</a:t>
            </a:r>
          </a:p>
          <a:p>
            <a:r>
              <a:rPr lang="en-US" sz="2400" dirty="0"/>
              <a:t>   - Increasing cost of   </a:t>
            </a:r>
          </a:p>
          <a:p>
            <a:r>
              <a:rPr lang="en-US" sz="2400" dirty="0"/>
              <a:t>        implementation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AB1A4-BD2E-4DD8-AA8A-F1B6DE5331B0}"/>
              </a:ext>
            </a:extLst>
          </p:cNvPr>
          <p:cNvSpPr txBox="1"/>
          <p:nvPr/>
        </p:nvSpPr>
        <p:spPr>
          <a:xfrm>
            <a:off x="7428148" y="3241864"/>
            <a:ext cx="4242884" cy="295465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solidFill>
                  <a:srgbClr val="E8343F"/>
                </a:solidFill>
              </a:rPr>
              <a:t>  -Targeted groups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- Differentiated service 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     delivery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- Focused on high yield 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      modalities with yield 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      targets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- Regular data analysis and </a:t>
            </a:r>
          </a:p>
          <a:p>
            <a:pPr algn="l"/>
            <a:r>
              <a:rPr lang="en-US" sz="2400" dirty="0">
                <a:solidFill>
                  <a:srgbClr val="E8343F"/>
                </a:solidFill>
              </a:rPr>
              <a:t>         adjustment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7854A86-6429-4537-B574-0357CCF8374B}"/>
              </a:ext>
            </a:extLst>
          </p:cNvPr>
          <p:cNvSpPr/>
          <p:nvPr/>
        </p:nvSpPr>
        <p:spPr>
          <a:xfrm>
            <a:off x="9192344" y="2805122"/>
            <a:ext cx="684076" cy="407854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8686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8FF7-CC56-4699-AF4B-8525FE95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81576"/>
            <a:ext cx="11449049" cy="11430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E8343F"/>
                </a:solidFill>
              </a:rPr>
              <a:t>Community-based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282-781C-4150-9B5D-786F3032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1083951"/>
            <a:ext cx="11449050" cy="5112568"/>
          </a:xfrm>
        </p:spPr>
        <p:txBody>
          <a:bodyPr/>
          <a:lstStyle/>
          <a:p>
            <a:pPr marL="0" lvl="2" indent="-192533">
              <a:spcAft>
                <a:spcPts val="1200"/>
              </a:spcAft>
              <a:buNone/>
            </a:pPr>
            <a:r>
              <a:rPr lang="en-GB" sz="2800" b="1" dirty="0"/>
              <a:t>Advantage</a:t>
            </a:r>
            <a:r>
              <a:rPr lang="en-GB" sz="2800" dirty="0"/>
              <a:t>: bottom-up, demand side, c</a:t>
            </a:r>
            <a:r>
              <a:rPr lang="en-US" sz="2800" dirty="0" err="1"/>
              <a:t>ommunity</a:t>
            </a:r>
            <a:r>
              <a:rPr lang="en-US" sz="2800" dirty="0"/>
              <a:t> engagement </a:t>
            </a:r>
            <a:r>
              <a:rPr lang="en-GB" sz="2800" dirty="0"/>
              <a:t>&amp; buy-in,                                                                                        	           shorter, local feedback loops</a:t>
            </a:r>
            <a:endParaRPr lang="en-US" sz="2800" dirty="0">
              <a:sym typeface="Wingdings" panose="05000000000000000000" pitchFamily="2" charset="2"/>
            </a:endParaRPr>
          </a:p>
          <a:p>
            <a:pPr marL="0" lvl="2" indent="-192533">
              <a:spcAft>
                <a:spcPts val="1200"/>
              </a:spcAft>
              <a:buNone/>
            </a:pPr>
            <a:r>
              <a:rPr lang="en-US" sz="2800" b="1" u="sng" dirty="0">
                <a:solidFill>
                  <a:schemeClr val="tx1"/>
                </a:solidFill>
                <a:sym typeface="Wingdings" panose="05000000000000000000" pitchFamily="2" charset="2"/>
              </a:rPr>
              <a:t>Example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sz="2800" b="1" dirty="0">
                <a:sym typeface="Wingdings" panose="05000000000000000000" pitchFamily="2" charset="2"/>
              </a:rPr>
              <a:t>Community Tx Observatory in 11 countries, </a:t>
            </a:r>
            <a:r>
              <a:rPr lang="en-US" sz="2800" b="1" dirty="0"/>
              <a:t>West Africa</a:t>
            </a:r>
            <a:endParaRPr lang="en-US" sz="2800" b="1" dirty="0">
              <a:sym typeface="Wingdings" panose="05000000000000000000" pitchFamily="2" charset="2"/>
            </a:endParaRPr>
          </a:p>
          <a:p>
            <a:pPr marL="0" lvl="2" indent="-192533">
              <a:spcAft>
                <a:spcPts val="1200"/>
              </a:spcAft>
              <a:buNone/>
            </a:pPr>
            <a:r>
              <a:rPr lang="en-US" sz="2800" dirty="0">
                <a:sym typeface="Wingdings" panose="05000000000000000000" pitchFamily="2" charset="2"/>
              </a:rPr>
              <a:t>                </a:t>
            </a:r>
            <a:r>
              <a:rPr lang="en-US" sz="2800" dirty="0"/>
              <a:t>€3.6 million to International Treatment Preparedness Coalition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Findings: </a:t>
            </a:r>
            <a:r>
              <a:rPr lang="en-US" sz="2800" dirty="0">
                <a:solidFill>
                  <a:schemeClr val="tx1"/>
                </a:solidFill>
              </a:rPr>
              <a:t>stock-out, reasons for not accessing ART, quality of care, out-of-pocket payment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Actions: </a:t>
            </a:r>
            <a:r>
              <a:rPr lang="en-US" sz="2800" dirty="0">
                <a:solidFill>
                  <a:schemeClr val="tx1"/>
                </a:solidFill>
              </a:rPr>
              <a:t>advocacy and improvement for differentiated service delivery, non-facility based HIV testing, communication to prevent stock-outs, funding to viral load testing machines/lab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69382-0EED-4D05-A7CE-F7A756B3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8FF7-CC56-4699-AF4B-8525FE95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81576"/>
            <a:ext cx="11449049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E8343F"/>
                </a:solidFill>
              </a:rPr>
              <a:t>Way forwards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282-781C-4150-9B5D-786F3032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82" y="1304764"/>
            <a:ext cx="11285841" cy="4548952"/>
          </a:xfrm>
        </p:spPr>
        <p:txBody>
          <a:bodyPr/>
          <a:lstStyle/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Smarter investment </a:t>
            </a:r>
            <a:r>
              <a:rPr lang="en-US" sz="3200" dirty="0">
                <a:solidFill>
                  <a:schemeClr val="tx1"/>
                </a:solidFill>
              </a:rPr>
              <a:t>in in-country data systems</a:t>
            </a: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GF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replenishment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b="1" dirty="0">
                <a:solidFill>
                  <a:schemeClr val="tx1"/>
                </a:solidFill>
              </a:rPr>
              <a:t>domestic resource </a:t>
            </a:r>
            <a:r>
              <a:rPr lang="en-US" sz="3200" dirty="0">
                <a:solidFill>
                  <a:schemeClr val="tx1"/>
                </a:solidFill>
              </a:rPr>
              <a:t>mobilization  </a:t>
            </a:r>
          </a:p>
          <a:p>
            <a:pPr marL="571500" lvl="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Strategic partnership </a:t>
            </a:r>
            <a:r>
              <a:rPr lang="en-US" sz="3200" dirty="0">
                <a:solidFill>
                  <a:schemeClr val="tx1"/>
                </a:solidFill>
              </a:rPr>
              <a:t>for acceleration toward SDGs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69382-0EED-4D05-A7CE-F7A756B3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8FF7-CC56-4699-AF4B-8525FE95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83" y="512676"/>
            <a:ext cx="11449049" cy="105627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E8343F"/>
                </a:solidFill>
              </a:rPr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F282-781C-4150-9B5D-786F3032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6" y="1664804"/>
            <a:ext cx="8676964" cy="457250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HIV Team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Monitoring, Evaluation and Country Analysis Team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Lesotho Country Team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Jinkou Zhao, Lee Abdelfadil, Michelle Monroe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Gavin Reid,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69382-0EED-4D05-A7CE-F7A756B3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1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E118-09EE-441A-8BBF-DD9BB16C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9" y="555812"/>
            <a:ext cx="10909214" cy="599888"/>
          </a:xfrm>
        </p:spPr>
        <p:txBody>
          <a:bodyPr/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82F5C-842C-41AA-8992-697C133D4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45F85-AEDF-48B9-86AC-C7063FC475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5398" y="951863"/>
            <a:ext cx="11125125" cy="5202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Data Use for Action and Improvement Framework (DUFAI)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Data Use for fund allocation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Data Use for across the grant lifecycle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Data and Analytics (</a:t>
            </a:r>
            <a:r>
              <a:rPr lang="en-US" sz="2800" dirty="0" err="1"/>
              <a:t>DnA</a:t>
            </a:r>
            <a:r>
              <a:rPr lang="en-US" sz="2800" dirty="0"/>
              <a:t>) for grant management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Data Use for policy change and implementation adjustment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84577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5387" y="220964"/>
            <a:ext cx="11866613" cy="5797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E8343F"/>
                </a:solidFill>
              </a:rPr>
              <a:t>Data Use for Action and Improvement (DUFAI) Framework</a:t>
            </a:r>
            <a:endParaRPr lang="en-GB" b="1" dirty="0">
              <a:solidFill>
                <a:srgbClr val="E8343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533" y="811082"/>
            <a:ext cx="865093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To strengthen data </a:t>
            </a:r>
            <a:r>
              <a:rPr lang="en-US" sz="2800" b="1" dirty="0"/>
              <a:t>availability</a:t>
            </a:r>
            <a:r>
              <a:rPr lang="en-US" sz="2800" dirty="0"/>
              <a:t>, </a:t>
            </a:r>
            <a:r>
              <a:rPr lang="en-US" sz="2800" b="1" dirty="0"/>
              <a:t>quality</a:t>
            </a:r>
            <a:r>
              <a:rPr lang="en-US" sz="2800" dirty="0"/>
              <a:t> and </a:t>
            </a:r>
            <a:r>
              <a:rPr lang="en-US" sz="2800" b="1" dirty="0"/>
              <a:t>use</a:t>
            </a:r>
            <a:r>
              <a:rPr lang="en-US" sz="2800" dirty="0"/>
              <a:t> of data for program improvement and maximized impact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3885"/>
          <a:stretch/>
        </p:blipFill>
        <p:spPr>
          <a:xfrm>
            <a:off x="325387" y="1793454"/>
            <a:ext cx="10604407" cy="45518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FD5C62-E110-4F4D-A0CC-491BE8F3924B}"/>
              </a:ext>
            </a:extLst>
          </p:cNvPr>
          <p:cNvSpPr/>
          <p:nvPr/>
        </p:nvSpPr>
        <p:spPr>
          <a:xfrm>
            <a:off x="7942531" y="1988840"/>
            <a:ext cx="3424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 indicators/targets</a:t>
            </a:r>
          </a:p>
        </p:txBody>
      </p:sp>
    </p:spTree>
    <p:extLst>
      <p:ext uri="{BB962C8B-B14F-4D97-AF65-F5344CB8AC3E}">
        <p14:creationId xmlns:p14="http://schemas.microsoft.com/office/powerpoint/2010/main" val="125273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6331" y="317046"/>
            <a:ext cx="11998361" cy="655665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lvl="1"/>
            <a:r>
              <a:rPr lang="en-US" sz="3600" b="1" dirty="0">
                <a:solidFill>
                  <a:srgbClr val="E8343F"/>
                </a:solidFill>
              </a:rPr>
              <a:t>DUFAI: Integration and </a:t>
            </a:r>
            <a:r>
              <a:rPr lang="en-GB" sz="3600" b="1" dirty="0">
                <a:solidFill>
                  <a:srgbClr val="E8343F"/>
                </a:solidFill>
              </a:rPr>
              <a:t>Alignment across the metrics </a:t>
            </a:r>
          </a:p>
          <a:p>
            <a:pPr lvl="1"/>
            <a:endParaRPr lang="en-GB" sz="3200" dirty="0">
              <a:solidFill>
                <a:srgbClr val="E8343F"/>
              </a:solidFill>
            </a:endParaRPr>
          </a:p>
          <a:p>
            <a:pPr lvl="1"/>
            <a:endParaRPr lang="en-GB" sz="3200" dirty="0">
              <a:solidFill>
                <a:srgbClr val="E8343F"/>
              </a:solidFill>
            </a:endParaRPr>
          </a:p>
          <a:p>
            <a:pPr lvl="1"/>
            <a:endParaRPr lang="en-GB" sz="3200" dirty="0">
              <a:solidFill>
                <a:srgbClr val="E8343F"/>
              </a:solidFill>
            </a:endParaRPr>
          </a:p>
          <a:p>
            <a:pPr lvl="1"/>
            <a:endParaRPr lang="en-GB" sz="3200" dirty="0">
              <a:solidFill>
                <a:srgbClr val="E8343F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06FB773-A533-4F19-B42E-567600D18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972236"/>
              </p:ext>
            </p:extLst>
          </p:nvPr>
        </p:nvGraphicFramePr>
        <p:xfrm>
          <a:off x="326331" y="1384298"/>
          <a:ext cx="11553245" cy="453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1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B6C055-14D4-4C76-86EA-2BD6DB1F65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B6C055-14D4-4C76-86EA-2BD6DB1F6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9350928-F4A7-4B98-96D3-336AA68428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5875E4-8D36-4E7A-9889-CD7A24E7402F}"/>
              </a:ext>
            </a:extLst>
          </p:cNvPr>
          <p:cNvCxnSpPr>
            <a:cxnSpLocks/>
          </p:cNvCxnSpPr>
          <p:nvPr/>
        </p:nvCxnSpPr>
        <p:spPr>
          <a:xfrm flipV="1">
            <a:off x="3212183" y="2752138"/>
            <a:ext cx="8435543" cy="169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74A8EE-C68E-4FF1-96B0-26DD856A6312}"/>
              </a:ext>
            </a:extLst>
          </p:cNvPr>
          <p:cNvSpPr/>
          <p:nvPr/>
        </p:nvSpPr>
        <p:spPr>
          <a:xfrm>
            <a:off x="9478276" y="2605348"/>
            <a:ext cx="2565765" cy="2321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6561FB0-CEAA-432B-9E62-89978B5F9A0D}"/>
              </a:ext>
            </a:extLst>
          </p:cNvPr>
          <p:cNvCxnSpPr>
            <a:cxnSpLocks/>
          </p:cNvCxnSpPr>
          <p:nvPr/>
        </p:nvCxnSpPr>
        <p:spPr>
          <a:xfrm>
            <a:off x="9466189" y="2339439"/>
            <a:ext cx="0" cy="4035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2661D50-F8BF-499B-8066-4E986BEFEA09}"/>
              </a:ext>
            </a:extLst>
          </p:cNvPr>
          <p:cNvCxnSpPr>
            <a:cxnSpLocks/>
          </p:cNvCxnSpPr>
          <p:nvPr/>
        </p:nvCxnSpPr>
        <p:spPr>
          <a:xfrm>
            <a:off x="9466190" y="2302297"/>
            <a:ext cx="25102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804C84-6944-4014-941E-72B845F83008}"/>
              </a:ext>
            </a:extLst>
          </p:cNvPr>
          <p:cNvGrpSpPr/>
          <p:nvPr/>
        </p:nvGrpSpPr>
        <p:grpSpPr>
          <a:xfrm>
            <a:off x="3484090" y="870057"/>
            <a:ext cx="8453072" cy="1083244"/>
            <a:chOff x="3204559" y="635617"/>
            <a:chExt cx="5784784" cy="662821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4DC169A4-D1FA-49A4-9587-381BED81FEF7}"/>
                </a:ext>
              </a:extLst>
            </p:cNvPr>
            <p:cNvSpPr/>
            <p:nvPr/>
          </p:nvSpPr>
          <p:spPr>
            <a:xfrm>
              <a:off x="7337504" y="878643"/>
              <a:ext cx="1635511" cy="41979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D2960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43840" rIns="0" rtlCol="0" anchor="ctr"/>
            <a:lstStyle/>
            <a:p>
              <a:pPr algn="ctr"/>
              <a:r>
                <a:rPr lang="en-US" b="1" dirty="0">
                  <a:solidFill>
                    <a:srgbClr val="D29602"/>
                  </a:solidFill>
                </a:rPr>
                <a:t>   Impact /  </a:t>
              </a:r>
            </a:p>
            <a:p>
              <a:pPr algn="ctr"/>
              <a:r>
                <a:rPr lang="en-US" b="1" dirty="0">
                  <a:solidFill>
                    <a:srgbClr val="D29602"/>
                  </a:solidFill>
                </a:rPr>
                <a:t>  Results</a:t>
              </a:r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DE81B7D8-699B-4659-B3FF-4148B81DEC02}"/>
                </a:ext>
              </a:extLst>
            </p:cNvPr>
            <p:cNvSpPr/>
            <p:nvPr/>
          </p:nvSpPr>
          <p:spPr>
            <a:xfrm>
              <a:off x="5855052" y="878643"/>
              <a:ext cx="1717865" cy="416536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774F7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43840" rIns="0" rtlCol="0" anchor="ctr"/>
            <a:lstStyle/>
            <a:p>
              <a:pPr algn="ctr"/>
              <a:r>
                <a:rPr lang="en-US" b="1" dirty="0">
                  <a:solidFill>
                    <a:srgbClr val="774F75"/>
                  </a:solidFill>
                </a:rPr>
                <a:t>   Implementation</a:t>
              </a: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DA097C1-7F76-4E53-9D06-E8251649B057}"/>
                </a:ext>
              </a:extLst>
            </p:cNvPr>
            <p:cNvSpPr/>
            <p:nvPr/>
          </p:nvSpPr>
          <p:spPr>
            <a:xfrm>
              <a:off x="4537308" y="878643"/>
              <a:ext cx="1572793" cy="41979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C0550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43840" rIns="0" rtlCol="0" anchor="ctr"/>
            <a:lstStyle/>
            <a:p>
              <a:pPr algn="ctr"/>
              <a:r>
                <a:rPr lang="en-US" b="1" dirty="0">
                  <a:solidFill>
                    <a:srgbClr val="C0550E"/>
                  </a:solidFill>
                </a:rPr>
                <a:t>  Program Design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939B78A-9619-40B9-9ABB-6C86F1DE7B93}"/>
                </a:ext>
              </a:extLst>
            </p:cNvPr>
            <p:cNvSpPr/>
            <p:nvPr/>
          </p:nvSpPr>
          <p:spPr>
            <a:xfrm>
              <a:off x="3204559" y="878643"/>
              <a:ext cx="1568162" cy="419795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bg1"/>
            </a:solidFill>
            <a:ln w="28575">
              <a:solidFill>
                <a:srgbClr val="61A13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43840" rIns="0" rtlCol="0" anchor="ctr"/>
            <a:lstStyle/>
            <a:p>
              <a:pPr algn="ctr"/>
              <a:r>
                <a:rPr lang="en-US" b="1" dirty="0">
                  <a:solidFill>
                    <a:srgbClr val="61A135"/>
                  </a:solidFill>
                </a:rPr>
                <a:t>Funding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CF7D8A-E3D5-47B7-B299-607590F9F991}"/>
                </a:ext>
              </a:extLst>
            </p:cNvPr>
            <p:cNvSpPr/>
            <p:nvPr/>
          </p:nvSpPr>
          <p:spPr>
            <a:xfrm>
              <a:off x="3220887" y="635617"/>
              <a:ext cx="5768456" cy="3000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sz="20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0C58E9-97CE-4A30-9643-37D83E4AAF68}"/>
              </a:ext>
            </a:extLst>
          </p:cNvPr>
          <p:cNvGrpSpPr/>
          <p:nvPr/>
        </p:nvGrpSpPr>
        <p:grpSpPr>
          <a:xfrm>
            <a:off x="124783" y="1175917"/>
            <a:ext cx="581037" cy="5441457"/>
            <a:chOff x="205328" y="1298437"/>
            <a:chExt cx="435778" cy="3343345"/>
          </a:xfrm>
        </p:grpSpPr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C4363668-0A5B-4A01-AC9C-271FCA484BD1}"/>
                </a:ext>
              </a:extLst>
            </p:cNvPr>
            <p:cNvSpPr/>
            <p:nvPr/>
          </p:nvSpPr>
          <p:spPr>
            <a:xfrm rot="16200000">
              <a:off x="-1156598" y="2844079"/>
              <a:ext cx="3343345" cy="252062"/>
            </a:xfrm>
            <a:prstGeom prst="left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79000">
                  <a:srgbClr val="B9CDE5"/>
                </a:gs>
                <a:gs pos="35000">
                  <a:srgbClr val="376092"/>
                </a:gs>
                <a:gs pos="17000">
                  <a:srgbClr val="254061"/>
                </a:gs>
                <a:gs pos="100000">
                  <a:srgbClr val="DCE6F2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4FFBE1-4639-4E0F-ADBE-F10C4238F7DD}"/>
                </a:ext>
              </a:extLst>
            </p:cNvPr>
            <p:cNvSpPr/>
            <p:nvPr/>
          </p:nvSpPr>
          <p:spPr>
            <a:xfrm rot="16200000">
              <a:off x="-520900" y="2881748"/>
              <a:ext cx="1629180" cy="17672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67" b="1" dirty="0">
                  <a:solidFill>
                    <a:srgbClr val="7C7C7C"/>
                  </a:solidFill>
                </a:rPr>
                <a:t>GF </a:t>
              </a:r>
              <a:r>
                <a:rPr lang="en-US" b="1" dirty="0">
                  <a:solidFill>
                    <a:srgbClr val="7C7C7C"/>
                  </a:solidFill>
                </a:rPr>
                <a:t>accountability</a:t>
              </a:r>
              <a:endParaRPr lang="en-US" sz="1467" b="1" dirty="0">
                <a:solidFill>
                  <a:srgbClr val="7C7C7C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E55F04E-384E-4D13-B646-5CE94D57BC99}"/>
                </a:ext>
              </a:extLst>
            </p:cNvPr>
            <p:cNvSpPr/>
            <p:nvPr/>
          </p:nvSpPr>
          <p:spPr>
            <a:xfrm rot="16200000">
              <a:off x="232361" y="1590807"/>
              <a:ext cx="560519" cy="1767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67" b="1">
                  <a:solidFill>
                    <a:schemeClr val="tx1"/>
                  </a:solidFill>
                </a:rPr>
                <a:t>Lower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6B1A493-548C-429F-B9B8-2CD0D566FDC4}"/>
                </a:ext>
              </a:extLst>
            </p:cNvPr>
            <p:cNvSpPr/>
            <p:nvPr/>
          </p:nvSpPr>
          <p:spPr>
            <a:xfrm rot="16200000">
              <a:off x="232361" y="4173387"/>
              <a:ext cx="560519" cy="17672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67" b="1">
                  <a:solidFill>
                    <a:schemeClr val="bg1"/>
                  </a:solidFill>
                </a:rPr>
                <a:t>Higher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D3D1CBF-821C-4962-9B39-FFB96B07B6F9}"/>
              </a:ext>
            </a:extLst>
          </p:cNvPr>
          <p:cNvCxnSpPr>
            <a:cxnSpLocks/>
          </p:cNvCxnSpPr>
          <p:nvPr/>
        </p:nvCxnSpPr>
        <p:spPr>
          <a:xfrm flipV="1">
            <a:off x="3532718" y="3677585"/>
            <a:ext cx="8412468" cy="150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04552F-5DF8-4ECC-9DDB-AD45553FEAB7}"/>
              </a:ext>
            </a:extLst>
          </p:cNvPr>
          <p:cNvCxnSpPr>
            <a:cxnSpLocks/>
          </p:cNvCxnSpPr>
          <p:nvPr/>
        </p:nvCxnSpPr>
        <p:spPr>
          <a:xfrm flipV="1">
            <a:off x="3814385" y="4668703"/>
            <a:ext cx="8157411" cy="68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315881C-34A2-470B-876B-7942AF38FB6A}"/>
              </a:ext>
            </a:extLst>
          </p:cNvPr>
          <p:cNvCxnSpPr>
            <a:cxnSpLocks/>
          </p:cNvCxnSpPr>
          <p:nvPr/>
        </p:nvCxnSpPr>
        <p:spPr>
          <a:xfrm>
            <a:off x="4043077" y="5679152"/>
            <a:ext cx="782684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F4EDA5B-F833-4E34-AB35-E18C50291B2B}"/>
              </a:ext>
            </a:extLst>
          </p:cNvPr>
          <p:cNvSpPr/>
          <p:nvPr/>
        </p:nvSpPr>
        <p:spPr>
          <a:xfrm>
            <a:off x="9534393" y="2776674"/>
            <a:ext cx="1233263" cy="3812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5: </a:t>
            </a:r>
            <a:r>
              <a:rPr lang="en-US" sz="1200" b="1">
                <a:solidFill>
                  <a:schemeClr val="bg1"/>
                </a:solidFill>
              </a:rPr>
              <a:t>KPs </a:t>
            </a:r>
          </a:p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srvc</a:t>
            </a:r>
            <a:r>
              <a:rPr lang="en-US" sz="1200" b="1" dirty="0">
                <a:solidFill>
                  <a:schemeClr val="bg1"/>
                </a:solidFill>
              </a:rPr>
              <a:t>. coverage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3D13F73-51A6-407E-89E1-541BDC11D44E}"/>
              </a:ext>
            </a:extLst>
          </p:cNvPr>
          <p:cNvSpPr/>
          <p:nvPr/>
        </p:nvSpPr>
        <p:spPr>
          <a:xfrm>
            <a:off x="9534393" y="2343005"/>
            <a:ext cx="1233263" cy="3812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KPI 1: Impact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8F1FC79-7606-4B2A-9FC6-DE231887270F}"/>
              </a:ext>
            </a:extLst>
          </p:cNvPr>
          <p:cNvSpPr/>
          <p:nvPr/>
        </p:nvSpPr>
        <p:spPr>
          <a:xfrm>
            <a:off x="10865365" y="2367329"/>
            <a:ext cx="1179691" cy="35694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2: Service delivery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3BD203A9-317C-4596-A10B-63B289D9992D}"/>
              </a:ext>
            </a:extLst>
          </p:cNvPr>
          <p:cNvSpPr/>
          <p:nvPr/>
        </p:nvSpPr>
        <p:spPr>
          <a:xfrm>
            <a:off x="10811793" y="2776674"/>
            <a:ext cx="1233263" cy="3812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KPI 6: RSSH </a:t>
            </a:r>
          </a:p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(a, b, c, d, e)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F3D52FE-3CA3-489B-98D8-1984BC89DE41}"/>
              </a:ext>
            </a:extLst>
          </p:cNvPr>
          <p:cNvSpPr/>
          <p:nvPr/>
        </p:nvSpPr>
        <p:spPr>
          <a:xfrm>
            <a:off x="9534393" y="3205450"/>
            <a:ext cx="1233263" cy="3812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KPI 8: Gender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&amp; age equality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E9E6F19B-8211-4F6E-A8FD-94F3C5D2A7EE}"/>
              </a:ext>
            </a:extLst>
          </p:cNvPr>
          <p:cNvSpPr/>
          <p:nvPr/>
        </p:nvSpPr>
        <p:spPr>
          <a:xfrm>
            <a:off x="10811793" y="3205450"/>
            <a:ext cx="1233263" cy="38126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KPI 9a: </a:t>
            </a:r>
            <a:r>
              <a:rPr lang="en-US" sz="1200" b="1" err="1">
                <a:solidFill>
                  <a:schemeClr val="bg1"/>
                </a:solidFill>
              </a:rPr>
              <a:t>HRts</a:t>
            </a:r>
            <a:r>
              <a:rPr lang="en-US" sz="1200" b="1">
                <a:solidFill>
                  <a:schemeClr val="bg1"/>
                </a:solidFill>
              </a:rPr>
              <a:t> barriers</a:t>
            </a:r>
          </a:p>
        </p:txBody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id="{89E7D9DF-9F66-4D59-A3CA-70BDAE00C51D}"/>
              </a:ext>
            </a:extLst>
          </p:cNvPr>
          <p:cNvSpPr>
            <a:spLocks/>
          </p:cNvSpPr>
          <p:nvPr/>
        </p:nvSpPr>
        <p:spPr bwMode="auto">
          <a:xfrm>
            <a:off x="1012921" y="5591154"/>
            <a:ext cx="212481" cy="174577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83" y="130"/>
              </a:cxn>
              <a:cxn ang="0">
                <a:pos x="0" y="32"/>
              </a:cxn>
              <a:cxn ang="0">
                <a:pos x="278" y="0"/>
              </a:cxn>
            </a:cxnLst>
            <a:rect l="0" t="0" r="r" b="b"/>
            <a:pathLst>
              <a:path w="278" h="130">
                <a:moveTo>
                  <a:pt x="278" y="0"/>
                </a:moveTo>
                <a:lnTo>
                  <a:pt x="83" y="130"/>
                </a:lnTo>
                <a:lnTo>
                  <a:pt x="0" y="32"/>
                </a:lnTo>
                <a:lnTo>
                  <a:pt x="2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1" name="Freeform 7">
            <a:extLst>
              <a:ext uri="{FF2B5EF4-FFF2-40B4-BE49-F238E27FC236}">
                <a16:creationId xmlns:a16="http://schemas.microsoft.com/office/drawing/2014/main" id="{F9EEA537-7B35-4C7F-AA3B-4025107EC50C}"/>
              </a:ext>
            </a:extLst>
          </p:cNvPr>
          <p:cNvSpPr>
            <a:spLocks/>
          </p:cNvSpPr>
          <p:nvPr/>
        </p:nvSpPr>
        <p:spPr bwMode="auto">
          <a:xfrm>
            <a:off x="3814386" y="5596422"/>
            <a:ext cx="213245" cy="1745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" y="32"/>
              </a:cxn>
              <a:cxn ang="0">
                <a:pos x="195" y="130"/>
              </a:cxn>
              <a:cxn ang="0">
                <a:pos x="0" y="0"/>
              </a:cxn>
            </a:cxnLst>
            <a:rect l="0" t="0" r="r" b="b"/>
            <a:pathLst>
              <a:path w="279" h="130">
                <a:moveTo>
                  <a:pt x="0" y="0"/>
                </a:moveTo>
                <a:lnTo>
                  <a:pt x="279" y="32"/>
                </a:lnTo>
                <a:lnTo>
                  <a:pt x="195" y="1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74" name="Freeform 10">
            <a:extLst>
              <a:ext uri="{FF2B5EF4-FFF2-40B4-BE49-F238E27FC236}">
                <a16:creationId xmlns:a16="http://schemas.microsoft.com/office/drawing/2014/main" id="{1CAC5412-D818-4A2B-9BC9-CD9EEB6ED450}"/>
              </a:ext>
            </a:extLst>
          </p:cNvPr>
          <p:cNvSpPr>
            <a:spLocks/>
          </p:cNvSpPr>
          <p:nvPr/>
        </p:nvSpPr>
        <p:spPr bwMode="auto">
          <a:xfrm>
            <a:off x="710411" y="2254853"/>
            <a:ext cx="3614776" cy="4362521"/>
          </a:xfrm>
          <a:custGeom>
            <a:avLst/>
            <a:gdLst/>
            <a:ahLst/>
            <a:cxnLst>
              <a:cxn ang="0">
                <a:pos x="1574" y="0"/>
              </a:cxn>
              <a:cxn ang="0">
                <a:pos x="3165" y="2174"/>
              </a:cxn>
              <a:cxn ang="0">
                <a:pos x="0" y="2174"/>
              </a:cxn>
              <a:cxn ang="0">
                <a:pos x="1574" y="0"/>
              </a:cxn>
            </a:cxnLst>
            <a:rect l="0" t="0" r="r" b="b"/>
            <a:pathLst>
              <a:path w="3165" h="2174">
                <a:moveTo>
                  <a:pt x="1574" y="0"/>
                </a:moveTo>
                <a:lnTo>
                  <a:pt x="3165" y="2174"/>
                </a:lnTo>
                <a:lnTo>
                  <a:pt x="0" y="2174"/>
                </a:lnTo>
                <a:lnTo>
                  <a:pt x="1574" y="0"/>
                </a:lnTo>
                <a:close/>
              </a:path>
            </a:pathLst>
          </a:custGeom>
          <a:solidFill>
            <a:srgbClr val="25406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F73DBCCD-335D-47A6-91E5-3F477F16A23F}"/>
              </a:ext>
            </a:extLst>
          </p:cNvPr>
          <p:cNvSpPr>
            <a:spLocks/>
          </p:cNvSpPr>
          <p:nvPr/>
        </p:nvSpPr>
        <p:spPr bwMode="auto">
          <a:xfrm>
            <a:off x="1306478" y="4627157"/>
            <a:ext cx="212481" cy="174577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83" y="130"/>
              </a:cxn>
              <a:cxn ang="0">
                <a:pos x="0" y="32"/>
              </a:cxn>
              <a:cxn ang="0">
                <a:pos x="278" y="0"/>
              </a:cxn>
            </a:cxnLst>
            <a:rect l="0" t="0" r="r" b="b"/>
            <a:pathLst>
              <a:path w="278" h="130">
                <a:moveTo>
                  <a:pt x="278" y="0"/>
                </a:moveTo>
                <a:lnTo>
                  <a:pt x="83" y="130"/>
                </a:lnTo>
                <a:lnTo>
                  <a:pt x="0" y="32"/>
                </a:lnTo>
                <a:lnTo>
                  <a:pt x="2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57F76241-915A-40A2-8957-ABAD1D4676B7}"/>
              </a:ext>
            </a:extLst>
          </p:cNvPr>
          <p:cNvSpPr>
            <a:spLocks/>
          </p:cNvSpPr>
          <p:nvPr/>
        </p:nvSpPr>
        <p:spPr bwMode="auto">
          <a:xfrm>
            <a:off x="3509638" y="4632425"/>
            <a:ext cx="213245" cy="1745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" y="32"/>
              </a:cxn>
              <a:cxn ang="0">
                <a:pos x="195" y="130"/>
              </a:cxn>
              <a:cxn ang="0">
                <a:pos x="0" y="0"/>
              </a:cxn>
            </a:cxnLst>
            <a:rect l="0" t="0" r="r" b="b"/>
            <a:pathLst>
              <a:path w="279" h="130">
                <a:moveTo>
                  <a:pt x="0" y="0"/>
                </a:moveTo>
                <a:lnTo>
                  <a:pt x="279" y="32"/>
                </a:lnTo>
                <a:lnTo>
                  <a:pt x="195" y="1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97" name="Freeform 10">
            <a:extLst>
              <a:ext uri="{FF2B5EF4-FFF2-40B4-BE49-F238E27FC236}">
                <a16:creationId xmlns:a16="http://schemas.microsoft.com/office/drawing/2014/main" id="{685F8CFE-D890-46D1-B44A-FFF4365D8DEE}"/>
              </a:ext>
            </a:extLst>
          </p:cNvPr>
          <p:cNvSpPr>
            <a:spLocks/>
          </p:cNvSpPr>
          <p:nvPr/>
        </p:nvSpPr>
        <p:spPr bwMode="auto">
          <a:xfrm>
            <a:off x="1012676" y="2011178"/>
            <a:ext cx="3010249" cy="3632943"/>
          </a:xfrm>
          <a:custGeom>
            <a:avLst/>
            <a:gdLst/>
            <a:ahLst/>
            <a:cxnLst>
              <a:cxn ang="0">
                <a:pos x="1574" y="0"/>
              </a:cxn>
              <a:cxn ang="0">
                <a:pos x="3165" y="2174"/>
              </a:cxn>
              <a:cxn ang="0">
                <a:pos x="0" y="2174"/>
              </a:cxn>
              <a:cxn ang="0">
                <a:pos x="1574" y="0"/>
              </a:cxn>
            </a:cxnLst>
            <a:rect l="0" t="0" r="r" b="b"/>
            <a:pathLst>
              <a:path w="3165" h="2174">
                <a:moveTo>
                  <a:pt x="1574" y="0"/>
                </a:moveTo>
                <a:lnTo>
                  <a:pt x="3165" y="2174"/>
                </a:lnTo>
                <a:lnTo>
                  <a:pt x="0" y="2174"/>
                </a:lnTo>
                <a:lnTo>
                  <a:pt x="1574" y="0"/>
                </a:lnTo>
                <a:close/>
              </a:path>
            </a:pathLst>
          </a:custGeom>
          <a:solidFill>
            <a:srgbClr val="37609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8" name="Freeform 6">
            <a:extLst>
              <a:ext uri="{FF2B5EF4-FFF2-40B4-BE49-F238E27FC236}">
                <a16:creationId xmlns:a16="http://schemas.microsoft.com/office/drawing/2014/main" id="{BBAE6371-9943-4995-A8EC-1D18AE487AA7}"/>
              </a:ext>
            </a:extLst>
          </p:cNvPr>
          <p:cNvSpPr>
            <a:spLocks/>
          </p:cNvSpPr>
          <p:nvPr/>
        </p:nvSpPr>
        <p:spPr bwMode="auto">
          <a:xfrm>
            <a:off x="1599548" y="3632130"/>
            <a:ext cx="212481" cy="174577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83" y="130"/>
              </a:cxn>
              <a:cxn ang="0">
                <a:pos x="0" y="32"/>
              </a:cxn>
              <a:cxn ang="0">
                <a:pos x="278" y="0"/>
              </a:cxn>
            </a:cxnLst>
            <a:rect l="0" t="0" r="r" b="b"/>
            <a:pathLst>
              <a:path w="278" h="130">
                <a:moveTo>
                  <a:pt x="278" y="0"/>
                </a:moveTo>
                <a:lnTo>
                  <a:pt x="83" y="130"/>
                </a:lnTo>
                <a:lnTo>
                  <a:pt x="0" y="32"/>
                </a:lnTo>
                <a:lnTo>
                  <a:pt x="2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9" name="Freeform 7">
            <a:extLst>
              <a:ext uri="{FF2B5EF4-FFF2-40B4-BE49-F238E27FC236}">
                <a16:creationId xmlns:a16="http://schemas.microsoft.com/office/drawing/2014/main" id="{773B263B-D2E8-47A6-BFD0-8B84769685B9}"/>
              </a:ext>
            </a:extLst>
          </p:cNvPr>
          <p:cNvSpPr>
            <a:spLocks/>
          </p:cNvSpPr>
          <p:nvPr/>
        </p:nvSpPr>
        <p:spPr bwMode="auto">
          <a:xfrm>
            <a:off x="3212183" y="3632130"/>
            <a:ext cx="213245" cy="1745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" y="32"/>
              </a:cxn>
              <a:cxn ang="0">
                <a:pos x="195" y="130"/>
              </a:cxn>
              <a:cxn ang="0">
                <a:pos x="0" y="0"/>
              </a:cxn>
            </a:cxnLst>
            <a:rect l="0" t="0" r="r" b="b"/>
            <a:pathLst>
              <a:path w="279" h="130">
                <a:moveTo>
                  <a:pt x="0" y="0"/>
                </a:moveTo>
                <a:lnTo>
                  <a:pt x="279" y="32"/>
                </a:lnTo>
                <a:lnTo>
                  <a:pt x="195" y="1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0" name="Freeform 8">
            <a:extLst>
              <a:ext uri="{FF2B5EF4-FFF2-40B4-BE49-F238E27FC236}">
                <a16:creationId xmlns:a16="http://schemas.microsoft.com/office/drawing/2014/main" id="{8CEC3C1F-8C3C-4593-89BB-881BA5D0ECFC}"/>
              </a:ext>
            </a:extLst>
          </p:cNvPr>
          <p:cNvSpPr>
            <a:spLocks/>
          </p:cNvSpPr>
          <p:nvPr/>
        </p:nvSpPr>
        <p:spPr bwMode="auto">
          <a:xfrm>
            <a:off x="1882268" y="2709556"/>
            <a:ext cx="212481" cy="175921"/>
          </a:xfrm>
          <a:custGeom>
            <a:avLst/>
            <a:gdLst/>
            <a:ahLst/>
            <a:cxnLst>
              <a:cxn ang="0">
                <a:pos x="278" y="0"/>
              </a:cxn>
              <a:cxn ang="0">
                <a:pos x="84" y="131"/>
              </a:cxn>
              <a:cxn ang="0">
                <a:pos x="0" y="32"/>
              </a:cxn>
              <a:cxn ang="0">
                <a:pos x="278" y="0"/>
              </a:cxn>
            </a:cxnLst>
            <a:rect l="0" t="0" r="r" b="b"/>
            <a:pathLst>
              <a:path w="278" h="131">
                <a:moveTo>
                  <a:pt x="278" y="0"/>
                </a:moveTo>
                <a:lnTo>
                  <a:pt x="84" y="131"/>
                </a:lnTo>
                <a:lnTo>
                  <a:pt x="0" y="32"/>
                </a:lnTo>
                <a:lnTo>
                  <a:pt x="2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1" name="Freeform 9">
            <a:extLst>
              <a:ext uri="{FF2B5EF4-FFF2-40B4-BE49-F238E27FC236}">
                <a16:creationId xmlns:a16="http://schemas.microsoft.com/office/drawing/2014/main" id="{F345A3A3-600B-49C4-BDDA-27B246208AB2}"/>
              </a:ext>
            </a:extLst>
          </p:cNvPr>
          <p:cNvSpPr>
            <a:spLocks/>
          </p:cNvSpPr>
          <p:nvPr/>
        </p:nvSpPr>
        <p:spPr bwMode="auto">
          <a:xfrm>
            <a:off x="2941614" y="2709556"/>
            <a:ext cx="212481" cy="1759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8" y="32"/>
              </a:cxn>
              <a:cxn ang="0">
                <a:pos x="195" y="131"/>
              </a:cxn>
              <a:cxn ang="0">
                <a:pos x="0" y="0"/>
              </a:cxn>
            </a:cxnLst>
            <a:rect l="0" t="0" r="r" b="b"/>
            <a:pathLst>
              <a:path w="278" h="131">
                <a:moveTo>
                  <a:pt x="0" y="0"/>
                </a:moveTo>
                <a:lnTo>
                  <a:pt x="278" y="32"/>
                </a:lnTo>
                <a:lnTo>
                  <a:pt x="195" y="1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" name="Freeform 10">
            <a:extLst>
              <a:ext uri="{FF2B5EF4-FFF2-40B4-BE49-F238E27FC236}">
                <a16:creationId xmlns:a16="http://schemas.microsoft.com/office/drawing/2014/main" id="{0E85AE3C-A5DB-400E-ACBF-4A3BC4E1BA4A}"/>
              </a:ext>
            </a:extLst>
          </p:cNvPr>
          <p:cNvSpPr>
            <a:spLocks/>
          </p:cNvSpPr>
          <p:nvPr/>
        </p:nvSpPr>
        <p:spPr bwMode="auto">
          <a:xfrm>
            <a:off x="1308263" y="1756051"/>
            <a:ext cx="2419069" cy="2919472"/>
          </a:xfrm>
          <a:custGeom>
            <a:avLst/>
            <a:gdLst/>
            <a:ahLst/>
            <a:cxnLst>
              <a:cxn ang="0">
                <a:pos x="1574" y="0"/>
              </a:cxn>
              <a:cxn ang="0">
                <a:pos x="3165" y="2174"/>
              </a:cxn>
              <a:cxn ang="0">
                <a:pos x="0" y="2174"/>
              </a:cxn>
              <a:cxn ang="0">
                <a:pos x="1574" y="0"/>
              </a:cxn>
            </a:cxnLst>
            <a:rect l="0" t="0" r="r" b="b"/>
            <a:pathLst>
              <a:path w="3165" h="2174">
                <a:moveTo>
                  <a:pt x="1574" y="0"/>
                </a:moveTo>
                <a:lnTo>
                  <a:pt x="3165" y="2174"/>
                </a:lnTo>
                <a:lnTo>
                  <a:pt x="0" y="2174"/>
                </a:lnTo>
                <a:lnTo>
                  <a:pt x="1574" y="0"/>
                </a:lnTo>
                <a:close/>
              </a:path>
            </a:pathLst>
          </a:custGeom>
          <a:solidFill>
            <a:srgbClr val="95B3D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D2C17D9E-4E27-4D4E-98B9-9F3FFB92FD1A}"/>
              </a:ext>
            </a:extLst>
          </p:cNvPr>
          <p:cNvSpPr>
            <a:spLocks/>
          </p:cNvSpPr>
          <p:nvPr/>
        </p:nvSpPr>
        <p:spPr bwMode="auto">
          <a:xfrm>
            <a:off x="1610934" y="1471356"/>
            <a:ext cx="1814493" cy="2207736"/>
          </a:xfrm>
          <a:custGeom>
            <a:avLst/>
            <a:gdLst/>
            <a:ahLst/>
            <a:cxnLst>
              <a:cxn ang="0">
                <a:pos x="1179" y="0"/>
              </a:cxn>
              <a:cxn ang="0">
                <a:pos x="2374" y="1644"/>
              </a:cxn>
              <a:cxn ang="0">
                <a:pos x="0" y="1644"/>
              </a:cxn>
              <a:cxn ang="0">
                <a:pos x="1179" y="0"/>
              </a:cxn>
            </a:cxnLst>
            <a:rect l="0" t="0" r="r" b="b"/>
            <a:pathLst>
              <a:path w="2374" h="1644">
                <a:moveTo>
                  <a:pt x="1179" y="0"/>
                </a:moveTo>
                <a:lnTo>
                  <a:pt x="2374" y="1644"/>
                </a:lnTo>
                <a:lnTo>
                  <a:pt x="0" y="1644"/>
                </a:lnTo>
                <a:lnTo>
                  <a:pt x="1179" y="0"/>
                </a:lnTo>
                <a:close/>
              </a:path>
            </a:pathLst>
          </a:custGeom>
          <a:solidFill>
            <a:srgbClr val="B9CDE5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4" name="Freeform 12">
            <a:extLst>
              <a:ext uri="{FF2B5EF4-FFF2-40B4-BE49-F238E27FC236}">
                <a16:creationId xmlns:a16="http://schemas.microsoft.com/office/drawing/2014/main" id="{CED862C6-F0CB-4396-A1BD-A9052EC97C8B}"/>
              </a:ext>
            </a:extLst>
          </p:cNvPr>
          <p:cNvSpPr>
            <a:spLocks/>
          </p:cNvSpPr>
          <p:nvPr/>
        </p:nvSpPr>
        <p:spPr bwMode="auto">
          <a:xfrm>
            <a:off x="1879976" y="1175917"/>
            <a:ext cx="1275649" cy="1577913"/>
          </a:xfrm>
          <a:custGeom>
            <a:avLst/>
            <a:gdLst/>
            <a:ahLst/>
            <a:cxnLst>
              <a:cxn ang="0">
                <a:pos x="827" y="0"/>
              </a:cxn>
              <a:cxn ang="0">
                <a:pos x="1669" y="1175"/>
              </a:cxn>
              <a:cxn ang="0">
                <a:pos x="0" y="1175"/>
              </a:cxn>
              <a:cxn ang="0">
                <a:pos x="827" y="0"/>
              </a:cxn>
            </a:cxnLst>
            <a:rect l="0" t="0" r="r" b="b"/>
            <a:pathLst>
              <a:path w="1669" h="1175">
                <a:moveTo>
                  <a:pt x="827" y="0"/>
                </a:moveTo>
                <a:lnTo>
                  <a:pt x="1669" y="1175"/>
                </a:lnTo>
                <a:lnTo>
                  <a:pt x="0" y="1175"/>
                </a:lnTo>
                <a:lnTo>
                  <a:pt x="827" y="0"/>
                </a:lnTo>
                <a:close/>
              </a:path>
            </a:pathLst>
          </a:custGeom>
          <a:solidFill>
            <a:srgbClr val="DCE6F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00D0658-FED1-45B1-8A5F-4FBDFE2D06D0}"/>
              </a:ext>
            </a:extLst>
          </p:cNvPr>
          <p:cNvSpPr/>
          <p:nvPr/>
        </p:nvSpPr>
        <p:spPr>
          <a:xfrm>
            <a:off x="1092752" y="5792025"/>
            <a:ext cx="2827640" cy="700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chemeClr val="bg1"/>
                </a:solidFill>
              </a:rPr>
              <a:t>How are internal Secretariat operations performing?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E121C9-07BE-451C-BF16-D75B67978E72}"/>
              </a:ext>
            </a:extLst>
          </p:cNvPr>
          <p:cNvSpPr/>
          <p:nvPr/>
        </p:nvSpPr>
        <p:spPr>
          <a:xfrm>
            <a:off x="1501321" y="4819429"/>
            <a:ext cx="2010499" cy="700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chemeClr val="bg1"/>
                </a:solidFill>
              </a:rPr>
              <a:t>How are GF grant operations performing?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7A2B406-A116-4985-9DCF-560FA74C473B}"/>
              </a:ext>
            </a:extLst>
          </p:cNvPr>
          <p:cNvSpPr/>
          <p:nvPr/>
        </p:nvSpPr>
        <p:spPr>
          <a:xfrm>
            <a:off x="1501321" y="3846833"/>
            <a:ext cx="2010499" cy="700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chemeClr val="tx1"/>
                </a:solidFill>
              </a:rPr>
              <a:t>How are our grants 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</a:rPr>
              <a:t>performing?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ACFE055-34E6-4C06-A91D-5292F412E28D}"/>
              </a:ext>
            </a:extLst>
          </p:cNvPr>
          <p:cNvSpPr/>
          <p:nvPr/>
        </p:nvSpPr>
        <p:spPr>
          <a:xfrm>
            <a:off x="1611699" y="2874236"/>
            <a:ext cx="1789747" cy="700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>
                <a:solidFill>
                  <a:schemeClr val="tx1"/>
                </a:solidFill>
              </a:rPr>
              <a:t>How are 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</a:rPr>
              <a:t> countries we 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</a:rPr>
              <a:t>are supporting performing?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21648E9-D9FB-4023-87B4-64BC716B9CE8}"/>
              </a:ext>
            </a:extLst>
          </p:cNvPr>
          <p:cNvSpPr/>
          <p:nvPr/>
        </p:nvSpPr>
        <p:spPr>
          <a:xfrm>
            <a:off x="1821313" y="1860879"/>
            <a:ext cx="1370519" cy="700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How is 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effort 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performing?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FE51F2-6455-48E0-B13B-A98360E5AA2A}"/>
              </a:ext>
            </a:extLst>
          </p:cNvPr>
          <p:cNvSpPr/>
          <p:nvPr/>
        </p:nvSpPr>
        <p:spPr>
          <a:xfrm>
            <a:off x="1943801" y="2066523"/>
            <a:ext cx="307732" cy="304800"/>
          </a:xfrm>
          <a:prstGeom prst="ellipse">
            <a:avLst/>
          </a:prstGeom>
          <a:solidFill>
            <a:srgbClr val="DCE6F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0459A0A-8F24-4323-8C7F-9805A8048A8B}"/>
              </a:ext>
            </a:extLst>
          </p:cNvPr>
          <p:cNvSpPr/>
          <p:nvPr/>
        </p:nvSpPr>
        <p:spPr>
          <a:xfrm>
            <a:off x="1657506" y="3004483"/>
            <a:ext cx="307732" cy="304800"/>
          </a:xfrm>
          <a:prstGeom prst="ellipse">
            <a:avLst/>
          </a:prstGeom>
          <a:solidFill>
            <a:srgbClr val="B9CDE5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4034BAC-6BBB-448F-8670-DAA764A657A5}"/>
              </a:ext>
            </a:extLst>
          </p:cNvPr>
          <p:cNvSpPr/>
          <p:nvPr/>
        </p:nvSpPr>
        <p:spPr>
          <a:xfrm>
            <a:off x="1367343" y="4006555"/>
            <a:ext cx="307732" cy="304800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FA6EFDD-B124-4774-9D40-A9CF4E45CB02}"/>
              </a:ext>
            </a:extLst>
          </p:cNvPr>
          <p:cNvSpPr/>
          <p:nvPr/>
        </p:nvSpPr>
        <p:spPr>
          <a:xfrm>
            <a:off x="1029695" y="4955116"/>
            <a:ext cx="307732" cy="304800"/>
          </a:xfrm>
          <a:prstGeom prst="ellipse">
            <a:avLst/>
          </a:prstGeom>
          <a:solidFill>
            <a:srgbClr val="3760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3C6D4C8-14C6-416A-8E65-A96BA85EE540}"/>
              </a:ext>
            </a:extLst>
          </p:cNvPr>
          <p:cNvSpPr/>
          <p:nvPr/>
        </p:nvSpPr>
        <p:spPr>
          <a:xfrm>
            <a:off x="754269" y="5899247"/>
            <a:ext cx="307732" cy="304800"/>
          </a:xfrm>
          <a:prstGeom prst="ellipse">
            <a:avLst/>
          </a:prstGeom>
          <a:solidFill>
            <a:srgbClr val="2540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B9EED65-E8EF-409F-A8D9-9F90B83D949E}"/>
              </a:ext>
            </a:extLst>
          </p:cNvPr>
          <p:cNvSpPr/>
          <p:nvPr/>
        </p:nvSpPr>
        <p:spPr>
          <a:xfrm>
            <a:off x="4043077" y="4590346"/>
            <a:ext cx="1608848" cy="46697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KPI 10: Resource mobilization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2650EDF-C088-4A09-ACB1-A22A0B221FAB}"/>
              </a:ext>
            </a:extLst>
          </p:cNvPr>
          <p:cNvSpPr/>
          <p:nvPr/>
        </p:nvSpPr>
        <p:spPr>
          <a:xfrm>
            <a:off x="4043659" y="5124381"/>
            <a:ext cx="1533006" cy="53222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12: Availability of affordable health tech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E491BE5A-E5B2-4E1C-9AFE-75C28A12C8F1}"/>
              </a:ext>
            </a:extLst>
          </p:cNvPr>
          <p:cNvSpPr/>
          <p:nvPr/>
        </p:nvSpPr>
        <p:spPr>
          <a:xfrm>
            <a:off x="5883471" y="3241168"/>
            <a:ext cx="1914800" cy="34554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6f: NSP Alignment  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A077DEA-E14D-4890-B5B1-AE231F03C044}"/>
              </a:ext>
            </a:extLst>
          </p:cNvPr>
          <p:cNvSpPr/>
          <p:nvPr/>
        </p:nvSpPr>
        <p:spPr>
          <a:xfrm>
            <a:off x="5883471" y="2663952"/>
            <a:ext cx="1888930" cy="49398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KPI 4: Investment efficiency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2814883-357C-4DE1-8472-16F3B45F592C}"/>
              </a:ext>
            </a:extLst>
          </p:cNvPr>
          <p:cNvSpPr/>
          <p:nvPr/>
        </p:nvSpPr>
        <p:spPr>
          <a:xfrm>
            <a:off x="3920392" y="2682983"/>
            <a:ext cx="1712174" cy="49398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9c: Human Rights &amp; Key Pops in UMICs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4971A10-2AB4-48A0-945C-573B4C732342}"/>
              </a:ext>
            </a:extLst>
          </p:cNvPr>
          <p:cNvSpPr/>
          <p:nvPr/>
        </p:nvSpPr>
        <p:spPr>
          <a:xfrm>
            <a:off x="3920392" y="3241168"/>
            <a:ext cx="1712174" cy="45893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11: Domestic</a:t>
            </a:r>
          </a:p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 investments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861CFDE-B1A0-40A5-A266-7CE25C29D842}"/>
              </a:ext>
            </a:extLst>
          </p:cNvPr>
          <p:cNvSpPr/>
          <p:nvPr/>
        </p:nvSpPr>
        <p:spPr>
          <a:xfrm>
            <a:off x="5883471" y="4590346"/>
            <a:ext cx="1914800" cy="46697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3: Alignment of investment &amp; need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94195F3-84FD-499D-8B12-0474E6030D52}"/>
              </a:ext>
            </a:extLst>
          </p:cNvPr>
          <p:cNvSpPr/>
          <p:nvPr/>
        </p:nvSpPr>
        <p:spPr>
          <a:xfrm>
            <a:off x="7913111" y="4590346"/>
            <a:ext cx="1608848" cy="46697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7a: Allocation utilization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1D6ACF00-7DF8-4FE6-8CAF-A507CA494858}"/>
              </a:ext>
            </a:extLst>
          </p:cNvPr>
          <p:cNvSpPr/>
          <p:nvPr/>
        </p:nvSpPr>
        <p:spPr>
          <a:xfrm>
            <a:off x="7925545" y="3705840"/>
            <a:ext cx="1608848" cy="43414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>
                <a:solidFill>
                  <a:schemeClr val="bg1"/>
                </a:solidFill>
              </a:rPr>
              <a:t>KPI 7b: Absorptive capacity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E7DFE034-BCD0-4375-808B-7B9A26E338F5}"/>
              </a:ext>
            </a:extLst>
          </p:cNvPr>
          <p:cNvSpPr/>
          <p:nvPr/>
        </p:nvSpPr>
        <p:spPr>
          <a:xfrm>
            <a:off x="5895905" y="3705840"/>
            <a:ext cx="1914800" cy="43414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60960" rIns="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KPI 9b: Human Rights &amp; </a:t>
            </a:r>
          </a:p>
          <a:p>
            <a:pPr algn="ctr">
              <a:lnSpc>
                <a:spcPts val="1133"/>
              </a:lnSpc>
            </a:pPr>
            <a:r>
              <a:rPr lang="en-US" sz="1200" b="1" dirty="0">
                <a:solidFill>
                  <a:schemeClr val="bg1"/>
                </a:solidFill>
              </a:rPr>
              <a:t>Key Pop in MICs</a:t>
            </a:r>
          </a:p>
        </p:txBody>
      </p:sp>
      <p:sp>
        <p:nvSpPr>
          <p:cNvPr id="95" name="Slide Number Placeholder 2">
            <a:extLst>
              <a:ext uri="{FF2B5EF4-FFF2-40B4-BE49-F238E27FC236}">
                <a16:creationId xmlns:a16="http://schemas.microsoft.com/office/drawing/2014/main" id="{470B8755-74E1-4290-86D5-2450C5DD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3070" y="6331628"/>
            <a:ext cx="411892" cy="365125"/>
          </a:xfrm>
        </p:spPr>
        <p:txBody>
          <a:bodyPr/>
          <a:lstStyle/>
          <a:p>
            <a:r>
              <a:rPr lang="en-US" sz="1400">
                <a:solidFill>
                  <a:prstClr val="white">
                    <a:lumMod val="75000"/>
                  </a:prstClr>
                </a:solidFill>
              </a:rPr>
              <a:t>6</a:t>
            </a:r>
          </a:p>
        </p:txBody>
      </p:sp>
      <p:sp>
        <p:nvSpPr>
          <p:cNvPr id="94" name="Title 2">
            <a:extLst>
              <a:ext uri="{FF2B5EF4-FFF2-40B4-BE49-F238E27FC236}">
                <a16:creationId xmlns:a16="http://schemas.microsoft.com/office/drawing/2014/main" id="{931027B2-D93C-4C8E-8E6A-6AA2AF4B0E0E}"/>
              </a:ext>
            </a:extLst>
          </p:cNvPr>
          <p:cNvSpPr txBox="1">
            <a:spLocks/>
          </p:cNvSpPr>
          <p:nvPr/>
        </p:nvSpPr>
        <p:spPr>
          <a:xfrm>
            <a:off x="722493" y="317803"/>
            <a:ext cx="10752000" cy="55972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E8343F"/>
                </a:solidFill>
              </a:rPr>
              <a:t>Strategic Performance Framework (KPI 2017-22)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3CC25D-3BE6-4A8D-86CF-BB4733AA914E}"/>
              </a:ext>
            </a:extLst>
          </p:cNvPr>
          <p:cNvSpPr/>
          <p:nvPr/>
        </p:nvSpPr>
        <p:spPr>
          <a:xfrm>
            <a:off x="5576664" y="6266902"/>
            <a:ext cx="195704" cy="160501"/>
          </a:xfrm>
          <a:prstGeom prst="ellipse">
            <a:avLst/>
          </a:prstGeom>
          <a:solidFill>
            <a:srgbClr val="FFA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B9741-7E1E-409C-9882-13C7DD665627}"/>
              </a:ext>
            </a:extLst>
          </p:cNvPr>
          <p:cNvSpPr txBox="1"/>
          <p:nvPr/>
        </p:nvSpPr>
        <p:spPr>
          <a:xfrm>
            <a:off x="5865184" y="6255592"/>
            <a:ext cx="901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Grant reporting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CBA96A1-E295-4910-A419-A20F7D3036D2}"/>
              </a:ext>
            </a:extLst>
          </p:cNvPr>
          <p:cNvSpPr/>
          <p:nvPr/>
        </p:nvSpPr>
        <p:spPr>
          <a:xfrm>
            <a:off x="6635996" y="6255592"/>
            <a:ext cx="195704" cy="1605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9837700-A263-4127-B69E-D61D50FD0638}"/>
              </a:ext>
            </a:extLst>
          </p:cNvPr>
          <p:cNvSpPr txBox="1"/>
          <p:nvPr/>
        </p:nvSpPr>
        <p:spPr>
          <a:xfrm>
            <a:off x="6891843" y="6255592"/>
            <a:ext cx="10337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Country info (from CCM)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124B6DE-D202-4C70-A5AB-8F256AA962FC}"/>
              </a:ext>
            </a:extLst>
          </p:cNvPr>
          <p:cNvSpPr/>
          <p:nvPr/>
        </p:nvSpPr>
        <p:spPr>
          <a:xfrm>
            <a:off x="7901580" y="6248231"/>
            <a:ext cx="195704" cy="1605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6DB0CB3-1505-4F16-86E6-DDD31E5C0172}"/>
              </a:ext>
            </a:extLst>
          </p:cNvPr>
          <p:cNvSpPr txBox="1"/>
          <p:nvPr/>
        </p:nvSpPr>
        <p:spPr>
          <a:xfrm>
            <a:off x="8160233" y="6251385"/>
            <a:ext cx="9182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Technical partners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576FA1E-266E-4F8F-BCF9-3E12AF50011E}"/>
              </a:ext>
            </a:extLst>
          </p:cNvPr>
          <p:cNvSpPr/>
          <p:nvPr/>
        </p:nvSpPr>
        <p:spPr>
          <a:xfrm>
            <a:off x="8984996" y="6254819"/>
            <a:ext cx="195704" cy="1605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4B8BE08-2872-489B-9B51-7F8D0563FFFA}"/>
              </a:ext>
            </a:extLst>
          </p:cNvPr>
          <p:cNvSpPr txBox="1"/>
          <p:nvPr/>
        </p:nvSpPr>
        <p:spPr>
          <a:xfrm>
            <a:off x="9234806" y="6242737"/>
            <a:ext cx="11110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Assessments. evaluations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83C8E594-9007-4696-826A-FA0A0FCD57E7}"/>
              </a:ext>
            </a:extLst>
          </p:cNvPr>
          <p:cNvSpPr/>
          <p:nvPr/>
        </p:nvSpPr>
        <p:spPr>
          <a:xfrm>
            <a:off x="10365988" y="6248231"/>
            <a:ext cx="195704" cy="1605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1772E8F-B0BE-4F82-8E47-A1F400BB25E8}"/>
              </a:ext>
            </a:extLst>
          </p:cNvPr>
          <p:cNvSpPr txBox="1"/>
          <p:nvPr/>
        </p:nvSpPr>
        <p:spPr>
          <a:xfrm>
            <a:off x="10613693" y="6251385"/>
            <a:ext cx="9792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Secretariat internal data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8AEE44-F13F-4B2D-888B-24D980BF99D4}"/>
              </a:ext>
            </a:extLst>
          </p:cNvPr>
          <p:cNvSpPr/>
          <p:nvPr/>
        </p:nvSpPr>
        <p:spPr>
          <a:xfrm>
            <a:off x="5408365" y="6114521"/>
            <a:ext cx="6413898" cy="667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F9BE80-01B5-48B6-B2EB-74AB175AD6EF}"/>
              </a:ext>
            </a:extLst>
          </p:cNvPr>
          <p:cNvSpPr/>
          <p:nvPr/>
        </p:nvSpPr>
        <p:spPr>
          <a:xfrm>
            <a:off x="4329778" y="6128011"/>
            <a:ext cx="1100262" cy="653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sources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0A4E58A5-0D84-4849-A6F4-C843A2EE4802}"/>
              </a:ext>
            </a:extLst>
          </p:cNvPr>
          <p:cNvSpPr/>
          <p:nvPr/>
        </p:nvSpPr>
        <p:spPr>
          <a:xfrm>
            <a:off x="7641100" y="3784293"/>
            <a:ext cx="195704" cy="160501"/>
          </a:xfrm>
          <a:prstGeom prst="ellipse">
            <a:avLst/>
          </a:prstGeom>
          <a:solidFill>
            <a:srgbClr val="FFA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8C593F0-3E01-487E-AB3F-9C4872A792ED}"/>
              </a:ext>
            </a:extLst>
          </p:cNvPr>
          <p:cNvSpPr/>
          <p:nvPr/>
        </p:nvSpPr>
        <p:spPr>
          <a:xfrm>
            <a:off x="9420020" y="3760735"/>
            <a:ext cx="195704" cy="160501"/>
          </a:xfrm>
          <a:prstGeom prst="ellipse">
            <a:avLst/>
          </a:prstGeom>
          <a:solidFill>
            <a:srgbClr val="FFA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7E040EB-023F-4D5B-85AD-8A6D01AA6353}"/>
              </a:ext>
            </a:extLst>
          </p:cNvPr>
          <p:cNvSpPr/>
          <p:nvPr/>
        </p:nvSpPr>
        <p:spPr>
          <a:xfrm>
            <a:off x="11941300" y="2537797"/>
            <a:ext cx="195704" cy="160501"/>
          </a:xfrm>
          <a:prstGeom prst="ellipse">
            <a:avLst/>
          </a:prstGeom>
          <a:solidFill>
            <a:srgbClr val="FFA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3ABA065-83E5-43D4-8CF6-3EE77411DA71}"/>
              </a:ext>
            </a:extLst>
          </p:cNvPr>
          <p:cNvSpPr/>
          <p:nvPr/>
        </p:nvSpPr>
        <p:spPr>
          <a:xfrm>
            <a:off x="11913946" y="2970889"/>
            <a:ext cx="195704" cy="160501"/>
          </a:xfrm>
          <a:prstGeom prst="ellipse">
            <a:avLst/>
          </a:prstGeom>
          <a:solidFill>
            <a:srgbClr val="FFA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7484B2C-17B4-48FA-90C1-F93C3A8E1EE8}"/>
              </a:ext>
            </a:extLst>
          </p:cNvPr>
          <p:cNvSpPr/>
          <p:nvPr/>
        </p:nvSpPr>
        <p:spPr>
          <a:xfrm>
            <a:off x="5531665" y="2989817"/>
            <a:ext cx="195704" cy="1605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37667D8-F173-4A05-A71D-357ED9D995F7}"/>
              </a:ext>
            </a:extLst>
          </p:cNvPr>
          <p:cNvSpPr/>
          <p:nvPr/>
        </p:nvSpPr>
        <p:spPr>
          <a:xfrm>
            <a:off x="5525895" y="3333048"/>
            <a:ext cx="195704" cy="1605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1454970-31BB-47A9-B3E0-1B0B3B7F3B27}"/>
              </a:ext>
            </a:extLst>
          </p:cNvPr>
          <p:cNvSpPr/>
          <p:nvPr/>
        </p:nvSpPr>
        <p:spPr>
          <a:xfrm>
            <a:off x="9248668" y="2902110"/>
            <a:ext cx="195704" cy="1605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DD11B85-6206-4B63-9D30-65E0BA494C49}"/>
              </a:ext>
            </a:extLst>
          </p:cNvPr>
          <p:cNvSpPr/>
          <p:nvPr/>
        </p:nvSpPr>
        <p:spPr>
          <a:xfrm>
            <a:off x="7729841" y="3019914"/>
            <a:ext cx="195704" cy="1605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5B95E24-A963-4035-AFA6-CE817ACA7D73}"/>
              </a:ext>
            </a:extLst>
          </p:cNvPr>
          <p:cNvSpPr/>
          <p:nvPr/>
        </p:nvSpPr>
        <p:spPr>
          <a:xfrm>
            <a:off x="10656679" y="2558575"/>
            <a:ext cx="195704" cy="1605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55891360-5372-4EDD-BE9B-D74563E16B81}"/>
              </a:ext>
            </a:extLst>
          </p:cNvPr>
          <p:cNvSpPr/>
          <p:nvPr/>
        </p:nvSpPr>
        <p:spPr>
          <a:xfrm>
            <a:off x="11938034" y="2343520"/>
            <a:ext cx="195704" cy="1605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CEC0180-ECDD-4C62-9C8E-1FEFFB7318C4}"/>
              </a:ext>
            </a:extLst>
          </p:cNvPr>
          <p:cNvSpPr/>
          <p:nvPr/>
        </p:nvSpPr>
        <p:spPr>
          <a:xfrm>
            <a:off x="10669804" y="3305549"/>
            <a:ext cx="195704" cy="16050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F54DFDBE-5B86-4240-A80D-436A225D387C}"/>
              </a:ext>
            </a:extLst>
          </p:cNvPr>
          <p:cNvSpPr/>
          <p:nvPr/>
        </p:nvSpPr>
        <p:spPr>
          <a:xfrm>
            <a:off x="7693587" y="3327595"/>
            <a:ext cx="195704" cy="16050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7035E5B-D331-4A52-BA91-1B7D4361FF19}"/>
              </a:ext>
            </a:extLst>
          </p:cNvPr>
          <p:cNvSpPr/>
          <p:nvPr/>
        </p:nvSpPr>
        <p:spPr>
          <a:xfrm>
            <a:off x="7712505" y="2817563"/>
            <a:ext cx="195704" cy="1605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D6B7DE2B-EB5D-4D1E-8731-0A741272105B}"/>
              </a:ext>
            </a:extLst>
          </p:cNvPr>
          <p:cNvSpPr/>
          <p:nvPr/>
        </p:nvSpPr>
        <p:spPr>
          <a:xfrm>
            <a:off x="11910282" y="2777753"/>
            <a:ext cx="195704" cy="1605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9D75A147-C33F-4482-9C9A-937B15E13CAE}"/>
              </a:ext>
            </a:extLst>
          </p:cNvPr>
          <p:cNvSpPr/>
          <p:nvPr/>
        </p:nvSpPr>
        <p:spPr>
          <a:xfrm>
            <a:off x="11910282" y="3280726"/>
            <a:ext cx="195704" cy="1605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8504D98-C93B-4BD8-B537-0E184B665336}"/>
              </a:ext>
            </a:extLst>
          </p:cNvPr>
          <p:cNvSpPr/>
          <p:nvPr/>
        </p:nvSpPr>
        <p:spPr>
          <a:xfrm>
            <a:off x="10620807" y="2882738"/>
            <a:ext cx="195704" cy="16050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74D3233-3F8B-4AA7-B9FA-7B7369D64249}"/>
              </a:ext>
            </a:extLst>
          </p:cNvPr>
          <p:cNvSpPr/>
          <p:nvPr/>
        </p:nvSpPr>
        <p:spPr>
          <a:xfrm>
            <a:off x="9392261" y="4802674"/>
            <a:ext cx="195704" cy="1605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758FA11-6AAB-47C0-BDCC-373CC9648BC6}"/>
              </a:ext>
            </a:extLst>
          </p:cNvPr>
          <p:cNvSpPr/>
          <p:nvPr/>
        </p:nvSpPr>
        <p:spPr>
          <a:xfrm>
            <a:off x="5532495" y="4780130"/>
            <a:ext cx="195704" cy="1605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291E0996-447C-4256-AACA-2172948BF44B}"/>
              </a:ext>
            </a:extLst>
          </p:cNvPr>
          <p:cNvSpPr/>
          <p:nvPr/>
        </p:nvSpPr>
        <p:spPr>
          <a:xfrm>
            <a:off x="5554073" y="5259125"/>
            <a:ext cx="195704" cy="1605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343F077-326E-4921-8465-B98D05779640}"/>
              </a:ext>
            </a:extLst>
          </p:cNvPr>
          <p:cNvSpPr/>
          <p:nvPr/>
        </p:nvSpPr>
        <p:spPr>
          <a:xfrm>
            <a:off x="7630578" y="4831842"/>
            <a:ext cx="195704" cy="16050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96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B6A236-9EA2-48E0-9179-2CAF9C9040AF}"/>
              </a:ext>
            </a:extLst>
          </p:cNvPr>
          <p:cNvGrpSpPr/>
          <p:nvPr/>
        </p:nvGrpSpPr>
        <p:grpSpPr>
          <a:xfrm>
            <a:off x="2728995" y="1451101"/>
            <a:ext cx="9001061" cy="4734582"/>
            <a:chOff x="2763863" y="1476871"/>
            <a:chExt cx="5565085" cy="290505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9515CEA-249F-4070-AF31-77765DC3D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7681" y="1476871"/>
              <a:ext cx="2211267" cy="2905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95DEB8C2-A8ED-47E1-A4A3-1EA234D9B9D9}"/>
                </a:ext>
              </a:extLst>
            </p:cNvPr>
            <p:cNvSpPr/>
            <p:nvPr/>
          </p:nvSpPr>
          <p:spPr>
            <a:xfrm rot="16200000">
              <a:off x="3002242" y="1261937"/>
              <a:ext cx="2881607" cy="3358366"/>
            </a:xfrm>
            <a:prstGeom prst="triangle">
              <a:avLst>
                <a:gd name="adj" fmla="val 76579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CE7C2540-5E0F-40BA-A59A-D3258F150FD2}"/>
              </a:ext>
            </a:extLst>
          </p:cNvPr>
          <p:cNvSpPr/>
          <p:nvPr/>
        </p:nvSpPr>
        <p:spPr>
          <a:xfrm>
            <a:off x="6199766" y="1658978"/>
            <a:ext cx="895607" cy="460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BBF8290-4569-486B-9AE8-66A278859ACD}"/>
              </a:ext>
            </a:extLst>
          </p:cNvPr>
          <p:cNvSpPr/>
          <p:nvPr/>
        </p:nvSpPr>
        <p:spPr>
          <a:xfrm>
            <a:off x="2499146" y="1654895"/>
            <a:ext cx="895607" cy="4611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B0E6A81-2F08-4BB5-846F-3219B886679F}"/>
              </a:ext>
            </a:extLst>
          </p:cNvPr>
          <p:cNvSpPr/>
          <p:nvPr/>
        </p:nvSpPr>
        <p:spPr>
          <a:xfrm>
            <a:off x="4959878" y="1657617"/>
            <a:ext cx="895607" cy="4608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C346F38-7027-40FD-9FC7-1B6A0C417983}"/>
              </a:ext>
            </a:extLst>
          </p:cNvPr>
          <p:cNvSpPr/>
          <p:nvPr/>
        </p:nvSpPr>
        <p:spPr>
          <a:xfrm>
            <a:off x="3685150" y="1649906"/>
            <a:ext cx="895607" cy="46101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A891A4-D4F5-468C-B849-E7C0704E3301}"/>
              </a:ext>
            </a:extLst>
          </p:cNvPr>
          <p:cNvSpPr txBox="1"/>
          <p:nvPr/>
        </p:nvSpPr>
        <p:spPr>
          <a:xfrm>
            <a:off x="4943872" y="1236680"/>
            <a:ext cx="1641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Country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4A161F-E4EC-4BB1-AC3B-57FC9BB52A25}"/>
              </a:ext>
            </a:extLst>
          </p:cNvPr>
          <p:cNvSpPr txBox="1"/>
          <p:nvPr/>
        </p:nvSpPr>
        <p:spPr>
          <a:xfrm>
            <a:off x="3630099" y="1235292"/>
            <a:ext cx="145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Region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think-cell Slide" r:id="rId7" imgW="501" imgH="502" progId="TCLayout.ActiveDocument.1">
                  <p:embed/>
                </p:oleObj>
              </mc:Choice>
              <mc:Fallback>
                <p:oleObj name="think-cell Slide" r:id="rId7" imgW="501" imgH="502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67" b="1" i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28105" y="1770810"/>
            <a:ext cx="5484551" cy="3854423"/>
            <a:chOff x="1516039" y="2710370"/>
            <a:chExt cx="5484565" cy="3854414"/>
          </a:xfrm>
        </p:grpSpPr>
        <p:sp>
          <p:nvSpPr>
            <p:cNvPr id="28" name="Rectangle 27"/>
            <p:cNvSpPr/>
            <p:nvPr/>
          </p:nvSpPr>
          <p:spPr>
            <a:xfrm>
              <a:off x="1521649" y="2710370"/>
              <a:ext cx="3938109" cy="40285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General Information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21648" y="3204896"/>
              <a:ext cx="3938111" cy="4002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Health Financing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21649" y="4220504"/>
              <a:ext cx="5478954" cy="40268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Financial Performance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21649" y="4715030"/>
              <a:ext cx="5478954" cy="4002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Risk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21651" y="5681404"/>
              <a:ext cx="5478953" cy="4002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Disease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21650" y="5207109"/>
              <a:ext cx="5478954" cy="4002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Process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516039" y="6161925"/>
              <a:ext cx="5478954" cy="4028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Key Insights</a:t>
              </a:r>
              <a:endParaRPr lang="en-US" sz="11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88326" y="247994"/>
            <a:ext cx="11766975" cy="527044"/>
          </a:xfrm>
        </p:spPr>
        <p:txBody>
          <a:bodyPr vert="horz" lIns="0" tIns="0" rIns="0" bIns="60960" rtlCol="0" anchor="t" anchorCtr="0">
            <a:noAutofit/>
          </a:bodyPr>
          <a:lstStyle/>
          <a:p>
            <a:pPr algn="ctr" defTabSz="914332"/>
            <a:r>
              <a:rPr lang="en-US" sz="3200" b="1" dirty="0">
                <a:solidFill>
                  <a:srgbClr val="E8343F"/>
                </a:solidFill>
              </a:rPr>
              <a:t>Data and Analytics (</a:t>
            </a:r>
            <a:r>
              <a:rPr lang="en-US" sz="3200" b="1" dirty="0" err="1">
                <a:solidFill>
                  <a:srgbClr val="E8343F"/>
                </a:solidFill>
              </a:rPr>
              <a:t>DnA</a:t>
            </a:r>
            <a:r>
              <a:rPr lang="en-US" sz="3200" b="1" dirty="0">
                <a:solidFill>
                  <a:srgbClr val="E8343F"/>
                </a:solidFill>
              </a:rPr>
              <a:t>):  </a:t>
            </a:r>
            <a:br>
              <a:rPr lang="en-US" sz="3200" b="1" dirty="0">
                <a:solidFill>
                  <a:srgbClr val="E8343F"/>
                </a:solidFill>
              </a:rPr>
            </a:br>
            <a:r>
              <a:rPr lang="en-US" sz="3200" dirty="0">
                <a:solidFill>
                  <a:srgbClr val="E8343F"/>
                </a:solidFill>
              </a:rPr>
              <a:t>Central interactive portal for grant management data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7891" y="4979141"/>
            <a:ext cx="137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Future Release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763" y="3086993"/>
            <a:ext cx="13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Launched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318224-DB8C-44DA-A8D6-4E0ED8B3359C}"/>
              </a:ext>
            </a:extLst>
          </p:cNvPr>
          <p:cNvSpPr txBox="1"/>
          <p:nvPr/>
        </p:nvSpPr>
        <p:spPr>
          <a:xfrm>
            <a:off x="6232097" y="1254405"/>
            <a:ext cx="130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Grant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FFB9C7-B9CF-4D70-AD04-0C0D44131F8D}"/>
              </a:ext>
            </a:extLst>
          </p:cNvPr>
          <p:cNvSpPr txBox="1"/>
          <p:nvPr/>
        </p:nvSpPr>
        <p:spPr>
          <a:xfrm>
            <a:off x="2512881" y="1245327"/>
            <a:ext cx="142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Global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6BEDA7-7533-4A20-8422-2D96D5FA4F6B}"/>
              </a:ext>
            </a:extLst>
          </p:cNvPr>
          <p:cNvSpPr/>
          <p:nvPr/>
        </p:nvSpPr>
        <p:spPr>
          <a:xfrm>
            <a:off x="2131389" y="5701041"/>
            <a:ext cx="5478940" cy="4028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Country Coordinating Mechanism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81F759-8B70-4E43-89EE-3A7866B2788A}"/>
              </a:ext>
            </a:extLst>
          </p:cNvPr>
          <p:cNvSpPr/>
          <p:nvPr/>
        </p:nvSpPr>
        <p:spPr>
          <a:xfrm>
            <a:off x="2133717" y="2777567"/>
            <a:ext cx="5478940" cy="400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Programmatic Performance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CB5CC34-063A-4557-B79E-6C4D9B67F4A8}"/>
              </a:ext>
            </a:extLst>
          </p:cNvPr>
          <p:cNvSpPr/>
          <p:nvPr/>
        </p:nvSpPr>
        <p:spPr>
          <a:xfrm>
            <a:off x="1616430" y="1878859"/>
            <a:ext cx="276305" cy="2788936"/>
          </a:xfrm>
          <a:prstGeom prst="leftBrace">
            <a:avLst/>
          </a:prstGeom>
          <a:ln w="57150">
            <a:solidFill>
              <a:srgbClr val="4080B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13CA996F-9956-4A17-8017-F54B21C4ABC3}"/>
              </a:ext>
            </a:extLst>
          </p:cNvPr>
          <p:cNvSpPr/>
          <p:nvPr/>
        </p:nvSpPr>
        <p:spPr>
          <a:xfrm>
            <a:off x="1635470" y="4797152"/>
            <a:ext cx="276305" cy="1290641"/>
          </a:xfrm>
          <a:prstGeom prst="leftBrace">
            <a:avLst/>
          </a:prstGeom>
          <a:ln w="57150">
            <a:solidFill>
              <a:srgbClr val="4080B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3540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B4F0CEB-D4E7-4F96-8A65-1F74544157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10745" y="1891"/>
          <a:ext cx="1891" cy="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B4F0CEB-D4E7-4F96-8A65-1F7454415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745" y="1891"/>
                        <a:ext cx="1891" cy="1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A135DA6-7AFC-424B-B2F6-DC42FCDAC69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8854" y="0"/>
            <a:ext cx="189030" cy="1890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739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D7C19-689D-4E6F-9267-994403627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12" y="322690"/>
            <a:ext cx="10949189" cy="5594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E8343F"/>
                </a:solidFill>
                <a:latin typeface="Arial"/>
              </a:rPr>
              <a:t>HIV data used for fund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928D5-6A2D-40D0-A8B2-379F9249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4299" y="5709989"/>
            <a:ext cx="391023" cy="365126"/>
          </a:xfrm>
        </p:spPr>
        <p:txBody>
          <a:bodyPr/>
          <a:lstStyle/>
          <a:p>
            <a:fld id="{1D1E3EDB-D7EB-F14E-A6D1-748C03EC5EDC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3CAAA-529F-494B-851F-950315ADB406}"/>
              </a:ext>
            </a:extLst>
          </p:cNvPr>
          <p:cNvSpPr txBox="1"/>
          <p:nvPr/>
        </p:nvSpPr>
        <p:spPr>
          <a:xfrm>
            <a:off x="6924092" y="1572972"/>
            <a:ext cx="4978894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2" b="1" dirty="0"/>
              <a:t>Stage 2</a:t>
            </a:r>
            <a:endParaRPr lang="en-GB" sz="1772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091F3-89BD-454A-89A8-48B04447ACAF}"/>
              </a:ext>
            </a:extLst>
          </p:cNvPr>
          <p:cNvSpPr txBox="1"/>
          <p:nvPr/>
        </p:nvSpPr>
        <p:spPr>
          <a:xfrm>
            <a:off x="2511834" y="1572972"/>
            <a:ext cx="5330360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72" b="1" dirty="0"/>
              <a:t>Stage 1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41FA46-9881-4795-B676-07265A9D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23759"/>
              </p:ext>
            </p:extLst>
          </p:nvPr>
        </p:nvGraphicFramePr>
        <p:xfrm>
          <a:off x="3833456" y="1979684"/>
          <a:ext cx="2424985" cy="402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72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>
                        <a:solidFill>
                          <a:schemeClr val="bg1"/>
                        </a:solidFill>
                      </a:endParaRPr>
                    </a:p>
                  </a:txBody>
                  <a:tcPr marL="115743" marR="115743" marT="57871" marB="578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Populations disproportionately affected by HIV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marL="115743" marR="115743" marT="57871" marB="578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9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/>
                        <a:t>Parameters</a:t>
                      </a:r>
                      <a:endParaRPr lang="en-GB" sz="1400" i="1"/>
                    </a:p>
                  </a:txBody>
                  <a:tcPr marL="115743" marR="115743" marT="57871" marB="57871"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Key Populations</a:t>
                      </a:r>
                      <a:r>
                        <a:rPr lang="en-US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(HIV incidence, prevalence, size, etc.)</a:t>
                      </a:r>
                      <a:endParaRPr lang="en-GB" sz="20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743" marR="115743" marT="57871" marB="578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954993-942E-4FCD-8726-65D231E35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92154"/>
              </p:ext>
            </p:extLst>
          </p:nvPr>
        </p:nvGraphicFramePr>
        <p:xfrm>
          <a:off x="6384032" y="1992484"/>
          <a:ext cx="5508612" cy="4407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1557629169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835094134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/>
                        <a:t>A</a:t>
                      </a:r>
                      <a:r>
                        <a:rPr lang="en-US" sz="2400" b="1" dirty="0"/>
                        <a:t>bsorption</a:t>
                      </a:r>
                      <a:r>
                        <a:rPr lang="en-US" sz="2400" b="1" baseline="0" dirty="0"/>
                        <a:t> and impact</a:t>
                      </a:r>
                      <a:endParaRPr lang="en-GB" sz="24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Other considerations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47158"/>
                  </a:ext>
                </a:extLst>
              </a:tr>
              <a:tr h="358454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P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otential </a:t>
                      </a:r>
                      <a:r>
                        <a:rPr lang="en-US" sz="2400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2400" b="1" kern="1200" baseline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impact 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and </a:t>
                      </a:r>
                      <a:r>
                        <a:rPr lang="en-US" sz="2400" b="1" baseline="0" dirty="0">
                          <a:solidFill>
                            <a:schemeClr val="bg2"/>
                          </a:solidFill>
                        </a:rPr>
                        <a:t>absorption</a:t>
                      </a:r>
                      <a:endParaRPr lang="en-GB" sz="24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Cost of </a:t>
                      </a:r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essential</a:t>
                      </a:r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programming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gaps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Risk of malaria resurgence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30103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C7F889F-1C31-4B0D-BBB5-317A3154FF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295" t="20396" r="21931" b="15258"/>
          <a:stretch/>
        </p:blipFill>
        <p:spPr>
          <a:xfrm>
            <a:off x="6635214" y="3753036"/>
            <a:ext cx="2772308" cy="253658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A05773-2848-4527-9834-C40B17A01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833293"/>
              </p:ext>
            </p:extLst>
          </p:nvPr>
        </p:nvGraphicFramePr>
        <p:xfrm>
          <a:off x="289015" y="1891630"/>
          <a:ext cx="3587456" cy="4609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2765">
                  <a:extLst>
                    <a:ext uri="{9D8B030D-6E8A-4147-A177-3AD203B41FA5}">
                      <a16:colId xmlns:a16="http://schemas.microsoft.com/office/drawing/2014/main" val="414009816"/>
                    </a:ext>
                  </a:extLst>
                </a:gridCol>
                <a:gridCol w="2354691">
                  <a:extLst>
                    <a:ext uri="{9D8B030D-6E8A-4147-A177-3AD203B41FA5}">
                      <a16:colId xmlns:a16="http://schemas.microsoft.com/office/drawing/2014/main" val="2306928693"/>
                    </a:ext>
                  </a:extLst>
                </a:gridCol>
              </a:tblGrid>
              <a:tr h="1067337">
                <a:tc>
                  <a:txBody>
                    <a:bodyPr/>
                    <a:lstStyle/>
                    <a:p>
                      <a:endParaRPr lang="en-US" sz="1800" b="1" dirty="0"/>
                    </a:p>
                    <a:p>
                      <a:r>
                        <a:rPr lang="en-US" sz="1800" b="1" dirty="0"/>
                        <a:t>Disease burden</a:t>
                      </a:r>
                      <a:endParaRPr lang="en-GB" sz="18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2"/>
                          </a:solidFill>
                        </a:rPr>
                        <a:t>Number of people living with HIV</a:t>
                      </a:r>
                      <a:endParaRPr lang="en-GB" sz="20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20701"/>
                  </a:ext>
                </a:extLst>
              </a:tr>
              <a:tr h="786193">
                <a:tc>
                  <a:txBody>
                    <a:bodyPr/>
                    <a:lstStyle/>
                    <a:p>
                      <a:r>
                        <a:rPr lang="en-US" sz="1600" b="1" dirty="0"/>
                        <a:t>Economic Capacity</a:t>
                      </a:r>
                      <a:endParaRPr lang="en-GB" sz="16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0" baseline="0" dirty="0"/>
                        <a:t>Based on GNI per capita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58193"/>
                  </a:ext>
                </a:extLst>
              </a:tr>
              <a:tr h="1355063">
                <a:tc>
                  <a:txBody>
                    <a:bodyPr/>
                    <a:lstStyle/>
                    <a:p>
                      <a:r>
                        <a:rPr lang="en-GB" sz="1600" b="1" dirty="0"/>
                        <a:t>Max / Min Shares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0" dirty="0"/>
                        <a:t>- Max: 10% funding of</a:t>
                      </a:r>
                      <a:r>
                        <a:rPr lang="en-US" sz="1800" b="0" baseline="0" dirty="0"/>
                        <a:t> each disease component; 7.5% of all countries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0" baseline="0" dirty="0"/>
                        <a:t>- Min: $500,000 per component </a:t>
                      </a:r>
                      <a:endParaRPr lang="en-GB" sz="18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28714"/>
                  </a:ext>
                </a:extLst>
              </a:tr>
              <a:tr h="1018322">
                <a:tc>
                  <a:txBody>
                    <a:bodyPr/>
                    <a:lstStyle/>
                    <a:p>
                      <a:r>
                        <a:rPr lang="en-US" sz="1600" b="1" i="0" dirty="0"/>
                        <a:t>Other External Financing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b="0" dirty="0"/>
                        <a:t>Projections of other </a:t>
                      </a:r>
                      <a:r>
                        <a:rPr lang="en-US" sz="2000" b="0" dirty="0"/>
                        <a:t>external financing </a:t>
                      </a:r>
                      <a:endParaRPr lang="en-GB" sz="1800" i="1" u="sng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04010"/>
                  </a:ext>
                </a:extLst>
              </a:tr>
            </a:tbl>
          </a:graphicData>
        </a:graphic>
      </p:graphicFrame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B259D87C-81A6-48C3-AB90-E7C4DCF28206}"/>
              </a:ext>
            </a:extLst>
          </p:cNvPr>
          <p:cNvSpPr/>
          <p:nvPr/>
        </p:nvSpPr>
        <p:spPr>
          <a:xfrm>
            <a:off x="4115780" y="998701"/>
            <a:ext cx="7884876" cy="55212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Qualitative Adjustments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1551A7C-7C13-44FF-8CD6-7D193FEE87BB}"/>
              </a:ext>
            </a:extLst>
          </p:cNvPr>
          <p:cNvSpPr/>
          <p:nvPr/>
        </p:nvSpPr>
        <p:spPr>
          <a:xfrm>
            <a:off x="517815" y="998242"/>
            <a:ext cx="3820632" cy="55257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   Allocation Formula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0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3032-F3BC-45FC-B009-8099C5C8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08" y="238005"/>
            <a:ext cx="10704592" cy="66554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E8343F"/>
                </a:solidFill>
                <a:latin typeface="Arial"/>
              </a:rPr>
              <a:t>Data collection and use </a:t>
            </a:r>
            <a:br>
              <a:rPr lang="en-US" sz="3600" b="1" dirty="0">
                <a:solidFill>
                  <a:srgbClr val="E8343F"/>
                </a:solidFill>
                <a:latin typeface="Arial"/>
              </a:rPr>
            </a:br>
            <a:r>
              <a:rPr lang="en-US" sz="3600" dirty="0">
                <a:solidFill>
                  <a:srgbClr val="E8343F"/>
                </a:solidFill>
                <a:latin typeface="Arial"/>
              </a:rPr>
              <a:t>at various stages of grant lifecycle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99ABD-D135-489F-A58C-A7AA9F63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A8E882-547C-4E13-B9F0-8689CC7E11EB}"/>
              </a:ext>
            </a:extLst>
          </p:cNvPr>
          <p:cNvGrpSpPr/>
          <p:nvPr/>
        </p:nvGrpSpPr>
        <p:grpSpPr>
          <a:xfrm>
            <a:off x="659396" y="1398220"/>
            <a:ext cx="10413553" cy="5384264"/>
            <a:chOff x="988167" y="1743908"/>
            <a:chExt cx="7024627" cy="3266317"/>
          </a:xfrm>
        </p:grpSpPr>
        <p:sp>
          <p:nvSpPr>
            <p:cNvPr id="8" name="Chevron 36">
              <a:extLst>
                <a:ext uri="{FF2B5EF4-FFF2-40B4-BE49-F238E27FC236}">
                  <a16:creationId xmlns:a16="http://schemas.microsoft.com/office/drawing/2014/main" id="{A93F912F-BF6A-482D-BC60-DECB8382749E}"/>
                </a:ext>
              </a:extLst>
            </p:cNvPr>
            <p:cNvSpPr/>
            <p:nvPr/>
          </p:nvSpPr>
          <p:spPr>
            <a:xfrm>
              <a:off x="1298235" y="2330824"/>
              <a:ext cx="1462888" cy="492148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 Country dialogue</a:t>
              </a:r>
            </a:p>
          </p:txBody>
        </p:sp>
        <p:sp>
          <p:nvSpPr>
            <p:cNvPr id="9" name="Chevron 33">
              <a:extLst>
                <a:ext uri="{FF2B5EF4-FFF2-40B4-BE49-F238E27FC236}">
                  <a16:creationId xmlns:a16="http://schemas.microsoft.com/office/drawing/2014/main" id="{1C5212C9-878A-4D0B-A859-BB7D94984B82}"/>
                </a:ext>
              </a:extLst>
            </p:cNvPr>
            <p:cNvSpPr/>
            <p:nvPr/>
          </p:nvSpPr>
          <p:spPr>
            <a:xfrm>
              <a:off x="3690586" y="2337988"/>
              <a:ext cx="1414867" cy="48498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Grant making</a:t>
              </a:r>
            </a:p>
          </p:txBody>
        </p:sp>
        <p:sp>
          <p:nvSpPr>
            <p:cNvPr id="10" name="Chevron 48">
              <a:extLst>
                <a:ext uri="{FF2B5EF4-FFF2-40B4-BE49-F238E27FC236}">
                  <a16:creationId xmlns:a16="http://schemas.microsoft.com/office/drawing/2014/main" id="{47115F14-74A1-465C-B983-233F2879F2DB}"/>
                </a:ext>
              </a:extLst>
            </p:cNvPr>
            <p:cNvSpPr/>
            <p:nvPr/>
          </p:nvSpPr>
          <p:spPr>
            <a:xfrm>
              <a:off x="5821073" y="2337988"/>
              <a:ext cx="1265069" cy="484984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Year 2</a:t>
              </a:r>
            </a:p>
          </p:txBody>
        </p:sp>
        <p:sp>
          <p:nvSpPr>
            <p:cNvPr id="11" name="Chevron 49">
              <a:extLst>
                <a:ext uri="{FF2B5EF4-FFF2-40B4-BE49-F238E27FC236}">
                  <a16:creationId xmlns:a16="http://schemas.microsoft.com/office/drawing/2014/main" id="{904EA157-E6D4-479F-AD06-E487F4EAF33F}"/>
                </a:ext>
              </a:extLst>
            </p:cNvPr>
            <p:cNvSpPr/>
            <p:nvPr/>
          </p:nvSpPr>
          <p:spPr>
            <a:xfrm>
              <a:off x="4814264" y="2337988"/>
              <a:ext cx="1274589" cy="484984"/>
            </a:xfrm>
            <a:prstGeom prst="chevro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Year 1</a:t>
              </a:r>
            </a:p>
          </p:txBody>
        </p:sp>
        <p:sp>
          <p:nvSpPr>
            <p:cNvPr id="12" name="Chevron 50">
              <a:extLst>
                <a:ext uri="{FF2B5EF4-FFF2-40B4-BE49-F238E27FC236}">
                  <a16:creationId xmlns:a16="http://schemas.microsoft.com/office/drawing/2014/main" id="{1F9069F5-18E2-4151-A97F-9DE062C13DD2}"/>
                </a:ext>
              </a:extLst>
            </p:cNvPr>
            <p:cNvSpPr/>
            <p:nvPr/>
          </p:nvSpPr>
          <p:spPr>
            <a:xfrm>
              <a:off x="6817064" y="2343780"/>
              <a:ext cx="1195730" cy="47078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Year 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327C77-EF26-4C67-9152-53E2A8CF789F}"/>
                </a:ext>
              </a:extLst>
            </p:cNvPr>
            <p:cNvSpPr txBox="1"/>
            <p:nvPr/>
          </p:nvSpPr>
          <p:spPr>
            <a:xfrm>
              <a:off x="5411539" y="3640989"/>
              <a:ext cx="124613" cy="221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Chevron 118">
              <a:extLst>
                <a:ext uri="{FF2B5EF4-FFF2-40B4-BE49-F238E27FC236}">
                  <a16:creationId xmlns:a16="http://schemas.microsoft.com/office/drawing/2014/main" id="{F77263C9-7EF3-441B-8A79-9A4CBFC5DA85}"/>
                </a:ext>
              </a:extLst>
            </p:cNvPr>
            <p:cNvSpPr/>
            <p:nvPr/>
          </p:nvSpPr>
          <p:spPr>
            <a:xfrm>
              <a:off x="2493965" y="2341228"/>
              <a:ext cx="1495167" cy="481745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/>
                </a:rPr>
                <a:t>Funding request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E0197E6-DFAC-4FC3-861C-0F157AFDAF01}"/>
                </a:ext>
              </a:extLst>
            </p:cNvPr>
            <p:cNvSpPr/>
            <p:nvPr/>
          </p:nvSpPr>
          <p:spPr>
            <a:xfrm>
              <a:off x="5730399" y="3706498"/>
              <a:ext cx="2258204" cy="42943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Assessment of Quality</a:t>
              </a:r>
            </a:p>
            <a:p>
              <a:pPr algn="ctr"/>
              <a:r>
                <a:rPr lang="en-US" sz="2000" b="1" dirty="0">
                  <a:latin typeface="Arial"/>
                  <a:cs typeface="Arial"/>
                </a:rPr>
                <a:t>of Data and Programs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E0185A-AF51-413D-A566-1094F24F6FEE}"/>
                </a:ext>
              </a:extLst>
            </p:cNvPr>
            <p:cNvSpPr/>
            <p:nvPr/>
          </p:nvSpPr>
          <p:spPr>
            <a:xfrm>
              <a:off x="5720503" y="2922315"/>
              <a:ext cx="2268102" cy="42497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b="1" dirty="0">
                  <a:latin typeface="Arial"/>
                  <a:cs typeface="Arial"/>
                </a:rPr>
                <a:t>Progress updates &amp;</a:t>
              </a:r>
            </a:p>
            <a:p>
              <a:pPr algn="ctr"/>
              <a:r>
                <a:rPr lang="en-US" sz="2000" b="1" dirty="0">
                  <a:latin typeface="Arial"/>
                  <a:cs typeface="Arial"/>
                </a:rPr>
                <a:t>Annual Funding Decision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D9C4E40-B13A-43B7-8972-9E43F05491EE}"/>
                </a:ext>
              </a:extLst>
            </p:cNvPr>
            <p:cNvSpPr/>
            <p:nvPr/>
          </p:nvSpPr>
          <p:spPr>
            <a:xfrm>
              <a:off x="988167" y="2922315"/>
              <a:ext cx="1763099" cy="171836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marL="85723"/>
              <a:r>
                <a:rPr lang="en-US" sz="2000" b="1" dirty="0">
                  <a:latin typeface="Arial"/>
                  <a:cs typeface="Arial"/>
                </a:rPr>
                <a:t>Epi-analysis ; National program reviews</a:t>
              </a:r>
            </a:p>
            <a:p>
              <a:pPr marL="85723"/>
              <a:endParaRPr lang="en-US" sz="2000" b="1" dirty="0">
                <a:latin typeface="Arial"/>
                <a:cs typeface="Arial"/>
              </a:endParaRPr>
            </a:p>
            <a:p>
              <a:pPr marL="85723"/>
              <a:r>
                <a:rPr lang="en-US" sz="2000" b="1" dirty="0">
                  <a:latin typeface="Arial"/>
                  <a:cs typeface="Arial"/>
                </a:rPr>
                <a:t>M&amp;E systems assessment</a:t>
              </a:r>
            </a:p>
            <a:p>
              <a:pPr marL="85723"/>
              <a:endParaRPr lang="en-US" sz="2000" b="1" dirty="0">
                <a:latin typeface="Arial"/>
                <a:cs typeface="Arial"/>
              </a:endParaRPr>
            </a:p>
            <a:p>
              <a:pPr marL="85723"/>
              <a:r>
                <a:rPr lang="en-US" sz="2000" b="1" dirty="0">
                  <a:latin typeface="Arial"/>
                  <a:cs typeface="Arial"/>
                </a:rPr>
                <a:t>National strategic plan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C4B42E-5E2B-4283-A334-46AA5FB44DC4}"/>
                </a:ext>
              </a:extLst>
            </p:cNvPr>
            <p:cNvSpPr/>
            <p:nvPr/>
          </p:nvSpPr>
          <p:spPr>
            <a:xfrm>
              <a:off x="1376761" y="1743908"/>
              <a:ext cx="1194991" cy="4988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/>
                  <a:cs typeface="Arial"/>
                </a:rPr>
                <a:t>Identify gaps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E8CD79-5824-4F27-8B20-35E73CDA36E0}"/>
                </a:ext>
              </a:extLst>
            </p:cNvPr>
            <p:cNvSpPr/>
            <p:nvPr/>
          </p:nvSpPr>
          <p:spPr>
            <a:xfrm>
              <a:off x="2650277" y="1754313"/>
              <a:ext cx="1974616" cy="4988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/>
                  <a:cs typeface="Arial"/>
                </a:rPr>
                <a:t>Invest</a:t>
              </a:r>
            </a:p>
            <a:p>
              <a:pPr algn="ctr"/>
              <a:endParaRPr lang="en-US" sz="2400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4E052E-CF8B-4549-A1B5-AA998A85B5DD}"/>
                </a:ext>
              </a:extLst>
            </p:cNvPr>
            <p:cNvSpPr/>
            <p:nvPr/>
          </p:nvSpPr>
          <p:spPr>
            <a:xfrm>
              <a:off x="4710013" y="1756212"/>
              <a:ext cx="3278591" cy="4988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/>
                  <a:cs typeface="Arial"/>
                </a:rPr>
                <a:t>Implement, track performance </a:t>
              </a:r>
            </a:p>
            <a:p>
              <a:pPr algn="ctr"/>
              <a:r>
                <a:rPr lang="en-US" sz="2400" b="1" dirty="0">
                  <a:solidFill>
                    <a:prstClr val="white"/>
                  </a:solidFill>
                  <a:latin typeface="Arial"/>
                  <a:cs typeface="Arial"/>
                </a:rPr>
                <a:t>&amp; adjust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B909B7-5F72-46E7-BFB8-208AE6448A64}"/>
                </a:ext>
              </a:extLst>
            </p:cNvPr>
            <p:cNvSpPr/>
            <p:nvPr/>
          </p:nvSpPr>
          <p:spPr>
            <a:xfrm>
              <a:off x="2940280" y="2922315"/>
              <a:ext cx="2345029" cy="208791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anchor="ctr">
              <a:spAutoFit/>
            </a:bodyPr>
            <a:lstStyle/>
            <a:p>
              <a:pPr marL="185734"/>
              <a:r>
                <a:rPr lang="en-US" sz="2000" b="1" dirty="0">
                  <a:latin typeface="Arial"/>
                  <a:cs typeface="Arial"/>
                </a:rPr>
                <a:t>Investment cases</a:t>
              </a:r>
            </a:p>
            <a:p>
              <a:pPr marL="185734"/>
              <a:endParaRPr lang="en-US" sz="2000" b="1" dirty="0">
                <a:latin typeface="Arial"/>
                <a:cs typeface="Arial"/>
              </a:endParaRPr>
            </a:p>
            <a:p>
              <a:pPr marL="185734"/>
              <a:r>
                <a:rPr lang="en-US" sz="2000" b="1" dirty="0">
                  <a:latin typeface="Arial"/>
                  <a:cs typeface="Arial"/>
                </a:rPr>
                <a:t>Prioritization models</a:t>
              </a:r>
            </a:p>
            <a:p>
              <a:pPr marL="185734"/>
              <a:endParaRPr lang="en-US" sz="2000" b="1" dirty="0">
                <a:latin typeface="Arial"/>
                <a:cs typeface="Arial"/>
              </a:endParaRPr>
            </a:p>
            <a:p>
              <a:pPr marL="185734"/>
              <a:r>
                <a:rPr lang="en-US" sz="2000" b="1" dirty="0">
                  <a:latin typeface="Arial"/>
                  <a:cs typeface="Arial"/>
                </a:rPr>
                <a:t>Performance framework</a:t>
              </a:r>
            </a:p>
            <a:p>
              <a:pPr marL="185734"/>
              <a:r>
                <a:rPr lang="en-US" sz="2000" b="1" dirty="0">
                  <a:latin typeface="Arial"/>
                  <a:cs typeface="Arial"/>
                </a:rPr>
                <a:t>M&amp;E plan</a:t>
              </a:r>
            </a:p>
            <a:p>
              <a:pPr marL="185734"/>
              <a:endParaRPr lang="en-US" sz="2000" b="1" dirty="0">
                <a:latin typeface="Arial"/>
                <a:cs typeface="Arial"/>
              </a:endParaRPr>
            </a:p>
            <a:p>
              <a:pPr marL="185734"/>
              <a:r>
                <a:rPr lang="en-US" sz="2000" b="1" dirty="0">
                  <a:latin typeface="Arial"/>
                  <a:cs typeface="Arial"/>
                </a:rPr>
                <a:t>Risk assessment</a:t>
              </a:r>
            </a:p>
            <a:p>
              <a:pPr marL="185734"/>
              <a:endParaRPr lang="en-US" sz="2000" b="1" dirty="0">
                <a:latin typeface="Arial"/>
                <a:cs typeface="Arial"/>
              </a:endParaRPr>
            </a:p>
            <a:p>
              <a:pPr marL="185734"/>
              <a:r>
                <a:rPr lang="en-US" sz="2000" b="1" dirty="0">
                  <a:latin typeface="Arial"/>
                  <a:cs typeface="Arial"/>
                </a:rPr>
                <a:t>Strengthen national M&amp;E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86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43005-D249-48F6-8A06-9943B643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9804" y="5831946"/>
            <a:ext cx="466724" cy="293181"/>
          </a:xfrm>
        </p:spPr>
        <p:txBody>
          <a:bodyPr/>
          <a:lstStyle/>
          <a:p>
            <a:fld id="{1D1E3EDB-D7EB-F14E-A6D1-748C03EC5EDC}" type="slidenum">
              <a:rPr lang="en-US" sz="1800" smtClean="0">
                <a:solidFill>
                  <a:prstClr val="white">
                    <a:lumMod val="75000"/>
                  </a:prstClr>
                </a:solidFill>
              </a:rPr>
              <a:pPr/>
              <a:t>9</a:t>
            </a:fld>
            <a:endParaRPr lang="en-US" sz="18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1A72FB-DC8F-451C-897A-F98E722E501D}"/>
              </a:ext>
            </a:extLst>
          </p:cNvPr>
          <p:cNvSpPr txBox="1">
            <a:spLocks/>
          </p:cNvSpPr>
          <p:nvPr/>
        </p:nvSpPr>
        <p:spPr>
          <a:xfrm>
            <a:off x="310681" y="297522"/>
            <a:ext cx="11881319" cy="67623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8530" algn="ctr"/>
            <a:r>
              <a:rPr lang="en-US" sz="3200" b="1" dirty="0">
                <a:solidFill>
                  <a:srgbClr val="E8343F"/>
                </a:solidFill>
                <a:latin typeface="Arial"/>
              </a:rPr>
              <a:t>Grant ratings and determining annual funding amount</a:t>
            </a:r>
            <a:endParaRPr lang="en-GB" sz="3200" b="1" dirty="0">
              <a:solidFill>
                <a:srgbClr val="E8343F"/>
              </a:solidFill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012C48-C1BA-484C-8418-771A22988557}"/>
              </a:ext>
            </a:extLst>
          </p:cNvPr>
          <p:cNvGrpSpPr/>
          <p:nvPr/>
        </p:nvGrpSpPr>
        <p:grpSpPr>
          <a:xfrm>
            <a:off x="703704" y="1131179"/>
            <a:ext cx="10686100" cy="5392639"/>
            <a:chOff x="656117" y="849780"/>
            <a:chExt cx="7893603" cy="377315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CBE81B-F325-4011-822F-056646B72F8A}"/>
                </a:ext>
              </a:extLst>
            </p:cNvPr>
            <p:cNvSpPr/>
            <p:nvPr/>
          </p:nvSpPr>
          <p:spPr>
            <a:xfrm>
              <a:off x="4918640" y="849780"/>
              <a:ext cx="1982504" cy="156701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91D2DF-9F06-46C5-A040-FD8550523904}"/>
                </a:ext>
              </a:extLst>
            </p:cNvPr>
            <p:cNvSpPr/>
            <p:nvPr/>
          </p:nvSpPr>
          <p:spPr>
            <a:xfrm>
              <a:off x="3106389" y="2327614"/>
              <a:ext cx="1048683" cy="2918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 algn="ctr"/>
              <a:r>
                <a:rPr lang="en-US" dirty="0">
                  <a:solidFill>
                    <a:schemeClr val="tx1"/>
                  </a:solidFill>
                </a:rPr>
                <a:t>90-100%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EF1395-C2FD-427B-A31C-53167EC8B456}"/>
                </a:ext>
              </a:extLst>
            </p:cNvPr>
            <p:cNvSpPr/>
            <p:nvPr/>
          </p:nvSpPr>
          <p:spPr>
            <a:xfrm>
              <a:off x="3106388" y="2659477"/>
              <a:ext cx="1048683" cy="2918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 algn="ctr"/>
              <a:r>
                <a:rPr lang="en-US" dirty="0">
                  <a:solidFill>
                    <a:schemeClr val="tx1"/>
                  </a:solidFill>
                </a:rPr>
                <a:t>60-89%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76645D-3399-4D6E-9BB4-222833169280}"/>
                </a:ext>
              </a:extLst>
            </p:cNvPr>
            <p:cNvSpPr/>
            <p:nvPr/>
          </p:nvSpPr>
          <p:spPr>
            <a:xfrm>
              <a:off x="3106387" y="2986869"/>
              <a:ext cx="1048683" cy="2918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6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 algn="ctr"/>
              <a:r>
                <a:rPr lang="en-US" dirty="0">
                  <a:solidFill>
                    <a:schemeClr val="tx1"/>
                  </a:solidFill>
                </a:rPr>
                <a:t>30-59%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5C717D-5135-40A0-83D1-C1B0CE319A5B}"/>
                </a:ext>
              </a:extLst>
            </p:cNvPr>
            <p:cNvSpPr/>
            <p:nvPr/>
          </p:nvSpPr>
          <p:spPr>
            <a:xfrm>
              <a:off x="3106390" y="3314261"/>
              <a:ext cx="1048683" cy="2918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 algn="ctr"/>
              <a:r>
                <a:rPr lang="en-US" dirty="0">
                  <a:solidFill>
                    <a:schemeClr val="tx1"/>
                  </a:solidFill>
                </a:rPr>
                <a:t>TBD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02EF4C-40DD-45E8-ABD6-7E83ED9390AF}"/>
                </a:ext>
              </a:extLst>
            </p:cNvPr>
            <p:cNvSpPr/>
            <p:nvPr/>
          </p:nvSpPr>
          <p:spPr>
            <a:xfrm>
              <a:off x="3106390" y="2002159"/>
              <a:ext cx="1048683" cy="29188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 algn="ctr"/>
              <a:r>
                <a:rPr lang="en-US" dirty="0">
                  <a:solidFill>
                    <a:schemeClr val="tx1"/>
                  </a:solidFill>
                </a:rPr>
                <a:t>90-100%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CB0D5B-BA44-4B02-ACB9-EA187E54E1AA}"/>
                </a:ext>
              </a:extLst>
            </p:cNvPr>
            <p:cNvSpPr/>
            <p:nvPr/>
          </p:nvSpPr>
          <p:spPr>
            <a:xfrm>
              <a:off x="755581" y="1002005"/>
              <a:ext cx="1668418" cy="825989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Analysis of </a:t>
              </a:r>
            </a:p>
            <a:p>
              <a:pPr algn="ctr"/>
              <a:r>
                <a:rPr lang="en-US" sz="2000" b="1" dirty="0"/>
                <a:t>Program Performance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2073B1-239B-4C1A-8A63-E375AD00710E}"/>
                </a:ext>
              </a:extLst>
            </p:cNvPr>
            <p:cNvGrpSpPr/>
            <p:nvPr/>
          </p:nvGrpSpPr>
          <p:grpSpPr>
            <a:xfrm>
              <a:off x="656117" y="2298203"/>
              <a:ext cx="1885700" cy="672699"/>
              <a:chOff x="1527760" y="3234833"/>
              <a:chExt cx="2417226" cy="862322"/>
            </a:xfrm>
          </p:grpSpPr>
          <p:sp>
            <p:nvSpPr>
              <p:cNvPr id="58" name="Flowchart: Delay 57">
                <a:extLst>
                  <a:ext uri="{FF2B5EF4-FFF2-40B4-BE49-F238E27FC236}">
                    <a16:creationId xmlns:a16="http://schemas.microsoft.com/office/drawing/2014/main" id="{2CD062DC-8681-4C9D-8719-B62152174571}"/>
                  </a:ext>
                </a:extLst>
              </p:cNvPr>
              <p:cNvSpPr/>
              <p:nvPr/>
            </p:nvSpPr>
            <p:spPr>
              <a:xfrm>
                <a:off x="3262832" y="3235140"/>
                <a:ext cx="400050" cy="376628"/>
              </a:xfrm>
              <a:prstGeom prst="flowChartDelay">
                <a:avLst/>
              </a:prstGeom>
              <a:solidFill>
                <a:srgbClr val="00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11C06FB-CBE9-4853-B4EA-6651F262A283}"/>
                  </a:ext>
                </a:extLst>
              </p:cNvPr>
              <p:cNvSpPr txBox="1"/>
              <p:nvPr/>
            </p:nvSpPr>
            <p:spPr>
              <a:xfrm>
                <a:off x="1527760" y="3683080"/>
                <a:ext cx="2417226" cy="41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Indicator Rating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1947969-3A66-4E96-8CA9-D689BB407EBB}"/>
                  </a:ext>
                </a:extLst>
              </p:cNvPr>
              <p:cNvSpPr/>
              <p:nvPr/>
            </p:nvSpPr>
            <p:spPr>
              <a:xfrm>
                <a:off x="3106995" y="3234833"/>
                <a:ext cx="162071" cy="37662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2" name="Flowchart: Delay 61">
                <a:extLst>
                  <a:ext uri="{FF2B5EF4-FFF2-40B4-BE49-F238E27FC236}">
                    <a16:creationId xmlns:a16="http://schemas.microsoft.com/office/drawing/2014/main" id="{C1639162-C9B5-4D2E-96C1-F4E6A2C8DEAA}"/>
                  </a:ext>
                </a:extLst>
              </p:cNvPr>
              <p:cNvSpPr/>
              <p:nvPr/>
            </p:nvSpPr>
            <p:spPr>
              <a:xfrm>
                <a:off x="2896520" y="3235450"/>
                <a:ext cx="400050" cy="376628"/>
              </a:xfrm>
              <a:prstGeom prst="flowChartDelay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8081B6-9353-4BE5-AEB4-865EE8AB7C7C}"/>
                  </a:ext>
                </a:extLst>
              </p:cNvPr>
              <p:cNvSpPr/>
              <p:nvPr/>
            </p:nvSpPr>
            <p:spPr>
              <a:xfrm>
                <a:off x="2756884" y="3240682"/>
                <a:ext cx="162071" cy="36555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4" name="Flowchart: Delay 63">
                <a:extLst>
                  <a:ext uri="{FF2B5EF4-FFF2-40B4-BE49-F238E27FC236}">
                    <a16:creationId xmlns:a16="http://schemas.microsoft.com/office/drawing/2014/main" id="{11A4BE44-E645-4360-B21B-EF76424FC92A}"/>
                  </a:ext>
                </a:extLst>
              </p:cNvPr>
              <p:cNvSpPr/>
              <p:nvPr/>
            </p:nvSpPr>
            <p:spPr>
              <a:xfrm>
                <a:off x="2518905" y="3235140"/>
                <a:ext cx="400050" cy="376628"/>
              </a:xfrm>
              <a:prstGeom prst="flowChartDelay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E437C1-D9AB-4A0C-B113-623B3459496B}"/>
                  </a:ext>
                </a:extLst>
              </p:cNvPr>
              <p:cNvSpPr/>
              <p:nvPr/>
            </p:nvSpPr>
            <p:spPr>
              <a:xfrm>
                <a:off x="2341315" y="3240681"/>
                <a:ext cx="227257" cy="36550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6" name="Flowchart: Delay 65">
                <a:extLst>
                  <a:ext uri="{FF2B5EF4-FFF2-40B4-BE49-F238E27FC236}">
                    <a16:creationId xmlns:a16="http://schemas.microsoft.com/office/drawing/2014/main" id="{E40B18D3-C6D1-4F3A-A960-560099F1ED35}"/>
                  </a:ext>
                </a:extLst>
              </p:cNvPr>
              <p:cNvSpPr/>
              <p:nvPr/>
            </p:nvSpPr>
            <p:spPr>
              <a:xfrm>
                <a:off x="2141290" y="3235140"/>
                <a:ext cx="400050" cy="376628"/>
              </a:xfrm>
              <a:prstGeom prst="flowChartDelay">
                <a:avLst/>
              </a:prstGeom>
              <a:solidFill>
                <a:srgbClr val="F78609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B305112-1F64-489D-837C-99463913C680}"/>
                  </a:ext>
                </a:extLst>
              </p:cNvPr>
              <p:cNvSpPr txBox="1"/>
              <p:nvPr/>
            </p:nvSpPr>
            <p:spPr>
              <a:xfrm>
                <a:off x="2129308" y="3277026"/>
                <a:ext cx="445746" cy="35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b2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91B3AFA-795C-4C48-9C9E-C52D963CC7BF}"/>
                  </a:ext>
                </a:extLst>
              </p:cNvPr>
              <p:cNvSpPr txBox="1"/>
              <p:nvPr/>
            </p:nvSpPr>
            <p:spPr>
              <a:xfrm>
                <a:off x="2504577" y="3269938"/>
                <a:ext cx="445746" cy="35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b1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14E8A66-8A92-4395-B6C9-003E4463B32D}"/>
                  </a:ext>
                </a:extLst>
              </p:cNvPr>
              <p:cNvSpPr/>
              <p:nvPr/>
            </p:nvSpPr>
            <p:spPr>
              <a:xfrm>
                <a:off x="1979219" y="3240682"/>
                <a:ext cx="200025" cy="365551"/>
              </a:xfrm>
              <a:prstGeom prst="rect">
                <a:avLst/>
              </a:prstGeom>
              <a:solidFill>
                <a:srgbClr val="F7860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0" name="Flowchart: Delay 69">
                <a:extLst>
                  <a:ext uri="{FF2B5EF4-FFF2-40B4-BE49-F238E27FC236}">
                    <a16:creationId xmlns:a16="http://schemas.microsoft.com/office/drawing/2014/main" id="{B6488225-77C8-4375-A91A-34F69F962EE9}"/>
                  </a:ext>
                </a:extLst>
              </p:cNvPr>
              <p:cNvSpPr/>
              <p:nvPr/>
            </p:nvSpPr>
            <p:spPr>
              <a:xfrm>
                <a:off x="1779194" y="3235140"/>
                <a:ext cx="400050" cy="376628"/>
              </a:xfrm>
              <a:prstGeom prst="flowChartDelay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E491FAE-F7B0-4FB8-A738-F304827E70E6}"/>
                  </a:ext>
                </a:extLst>
              </p:cNvPr>
              <p:cNvSpPr txBox="1"/>
              <p:nvPr/>
            </p:nvSpPr>
            <p:spPr>
              <a:xfrm>
                <a:off x="2857692" y="3281064"/>
                <a:ext cx="550127" cy="35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a2</a:t>
                </a:r>
                <a:endParaRPr lang="en-US" sz="2000" b="1" dirty="0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AB4BC48-78F2-4513-A6C6-DE2E6003CD84}"/>
                  </a:ext>
                </a:extLst>
              </p:cNvPr>
              <p:cNvSpPr txBox="1"/>
              <p:nvPr/>
            </p:nvSpPr>
            <p:spPr>
              <a:xfrm>
                <a:off x="3244153" y="3271674"/>
                <a:ext cx="445746" cy="35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a1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9EE6FA-80C6-4373-9BF6-7953AEB5CC61}"/>
                </a:ext>
              </a:extLst>
            </p:cNvPr>
            <p:cNvSpPr/>
            <p:nvPr/>
          </p:nvSpPr>
          <p:spPr>
            <a:xfrm>
              <a:off x="2939803" y="1017403"/>
              <a:ext cx="1405024" cy="910797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Indicative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Funding Range</a:t>
              </a:r>
            </a:p>
          </p:txBody>
        </p:sp>
        <p:sp>
          <p:nvSpPr>
            <p:cNvPr id="16" name="Flowchart: Delay 15">
              <a:extLst>
                <a:ext uri="{FF2B5EF4-FFF2-40B4-BE49-F238E27FC236}">
                  <a16:creationId xmlns:a16="http://schemas.microsoft.com/office/drawing/2014/main" id="{692B0F31-2BFA-4816-8DC3-63D0262B2C91}"/>
                </a:ext>
              </a:extLst>
            </p:cNvPr>
            <p:cNvSpPr/>
            <p:nvPr/>
          </p:nvSpPr>
          <p:spPr>
            <a:xfrm>
              <a:off x="3012022" y="2002160"/>
              <a:ext cx="312082" cy="293807"/>
            </a:xfrm>
            <a:prstGeom prst="flowChartDelay">
              <a:avLst/>
            </a:prstGeom>
            <a:solidFill>
              <a:srgbClr val="00FF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Flowchart: Delay 16">
              <a:extLst>
                <a:ext uri="{FF2B5EF4-FFF2-40B4-BE49-F238E27FC236}">
                  <a16:creationId xmlns:a16="http://schemas.microsoft.com/office/drawing/2014/main" id="{B0C89EE8-AA57-4714-9D5E-D84D2C7BFECD}"/>
                </a:ext>
              </a:extLst>
            </p:cNvPr>
            <p:cNvSpPr/>
            <p:nvPr/>
          </p:nvSpPr>
          <p:spPr>
            <a:xfrm>
              <a:off x="3012022" y="2329057"/>
              <a:ext cx="312082" cy="293807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E7F6F796-5689-446D-87F1-93BDE7EE5D2C}"/>
                </a:ext>
              </a:extLst>
            </p:cNvPr>
            <p:cNvSpPr/>
            <p:nvPr/>
          </p:nvSpPr>
          <p:spPr>
            <a:xfrm>
              <a:off x="3012022" y="2655954"/>
              <a:ext cx="312082" cy="293807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Flowchart: Delay 18">
              <a:extLst>
                <a:ext uri="{FF2B5EF4-FFF2-40B4-BE49-F238E27FC236}">
                  <a16:creationId xmlns:a16="http://schemas.microsoft.com/office/drawing/2014/main" id="{F3EE52A2-5C52-409B-B2DE-7ED631E2FE7E}"/>
                </a:ext>
              </a:extLst>
            </p:cNvPr>
            <p:cNvSpPr/>
            <p:nvPr/>
          </p:nvSpPr>
          <p:spPr>
            <a:xfrm>
              <a:off x="3012022" y="2982851"/>
              <a:ext cx="312082" cy="293807"/>
            </a:xfrm>
            <a:prstGeom prst="flowChartDelay">
              <a:avLst/>
            </a:prstGeom>
            <a:solidFill>
              <a:srgbClr val="F7860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Flowchart: Delay 19">
              <a:extLst>
                <a:ext uri="{FF2B5EF4-FFF2-40B4-BE49-F238E27FC236}">
                  <a16:creationId xmlns:a16="http://schemas.microsoft.com/office/drawing/2014/main" id="{C25D5026-A1DC-4DEC-8CC2-3503E71E0A61}"/>
                </a:ext>
              </a:extLst>
            </p:cNvPr>
            <p:cNvSpPr/>
            <p:nvPr/>
          </p:nvSpPr>
          <p:spPr>
            <a:xfrm>
              <a:off x="3012022" y="3309747"/>
              <a:ext cx="312082" cy="293807"/>
            </a:xfrm>
            <a:prstGeom prst="flowChartDela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67D38E-B505-4ACF-B188-57DCFB4C5628}"/>
                </a:ext>
              </a:extLst>
            </p:cNvPr>
            <p:cNvSpPr txBox="1"/>
            <p:nvPr/>
          </p:nvSpPr>
          <p:spPr>
            <a:xfrm>
              <a:off x="2979612" y="2360545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1576BB-994F-4B1C-AECB-195A7B1319A6}"/>
                </a:ext>
              </a:extLst>
            </p:cNvPr>
            <p:cNvSpPr txBox="1"/>
            <p:nvPr/>
          </p:nvSpPr>
          <p:spPr>
            <a:xfrm>
              <a:off x="2993670" y="2687442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6122F3-D655-4898-963E-691ABAFF8A1F}"/>
                </a:ext>
              </a:extLst>
            </p:cNvPr>
            <p:cNvSpPr txBox="1"/>
            <p:nvPr/>
          </p:nvSpPr>
          <p:spPr>
            <a:xfrm>
              <a:off x="2984861" y="3022675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109186-1E1A-416D-8F81-CE082AD197A2}"/>
                </a:ext>
              </a:extLst>
            </p:cNvPr>
            <p:cNvSpPr txBox="1"/>
            <p:nvPr/>
          </p:nvSpPr>
          <p:spPr>
            <a:xfrm>
              <a:off x="2993670" y="2041872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618266B-0F24-4294-96C0-46052AD3164D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1588932" y="1827994"/>
              <a:ext cx="858" cy="368693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6A2B31-0A59-44FD-9583-B631275C96B4}"/>
                </a:ext>
              </a:extLst>
            </p:cNvPr>
            <p:cNvSpPr/>
            <p:nvPr/>
          </p:nvSpPr>
          <p:spPr>
            <a:xfrm>
              <a:off x="4912450" y="849780"/>
              <a:ext cx="1982504" cy="763608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Analysis of</a:t>
              </a:r>
            </a:p>
            <a:p>
              <a:pPr algn="ctr"/>
              <a:r>
                <a:rPr lang="en-US" sz="2000" b="1" dirty="0"/>
                <a:t>Financial Performance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9A7BCB0-8125-44E9-8C58-1EC226A6135C}"/>
                </a:ext>
              </a:extLst>
            </p:cNvPr>
            <p:cNvSpPr/>
            <p:nvPr/>
          </p:nvSpPr>
          <p:spPr>
            <a:xfrm>
              <a:off x="4912450" y="1614502"/>
              <a:ext cx="1988695" cy="802295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Analysis of</a:t>
              </a:r>
            </a:p>
            <a:p>
              <a:pPr algn="ctr"/>
              <a:r>
                <a:rPr lang="en-US" sz="2000" b="1" dirty="0"/>
                <a:t>Grant Management Performance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333BCAC-B680-4196-B981-4BE328DC82DF}"/>
                </a:ext>
              </a:extLst>
            </p:cNvPr>
            <p:cNvSpPr/>
            <p:nvPr/>
          </p:nvSpPr>
          <p:spPr>
            <a:xfrm>
              <a:off x="5041400" y="2942341"/>
              <a:ext cx="2456955" cy="3060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/>
              <a:r>
                <a:rPr lang="en-US" sz="2000" dirty="0">
                  <a:solidFill>
                    <a:schemeClr val="tx1"/>
                  </a:solidFill>
                </a:rPr>
                <a:t>Meets expectations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78E573-BEFC-4C91-B6B7-4167FC81EF0C}"/>
                </a:ext>
              </a:extLst>
            </p:cNvPr>
            <p:cNvSpPr/>
            <p:nvPr/>
          </p:nvSpPr>
          <p:spPr>
            <a:xfrm>
              <a:off x="5041398" y="3274204"/>
              <a:ext cx="2456958" cy="3060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/>
              <a:r>
                <a:rPr lang="en-US" sz="2000" dirty="0">
                  <a:solidFill>
                    <a:schemeClr val="tx1"/>
                  </a:solidFill>
                </a:rPr>
                <a:t>Adequate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2EF7D2-E82B-4736-ADD7-6FED2CCB200B}"/>
                </a:ext>
              </a:extLst>
            </p:cNvPr>
            <p:cNvSpPr/>
            <p:nvPr/>
          </p:nvSpPr>
          <p:spPr>
            <a:xfrm>
              <a:off x="5041398" y="3601596"/>
              <a:ext cx="2456960" cy="3060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7860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/>
              <a:r>
                <a:rPr lang="en-US" sz="2000" dirty="0">
                  <a:solidFill>
                    <a:schemeClr val="tx1"/>
                  </a:solidFill>
                </a:rPr>
                <a:t>Inadequate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683F2F-C1C7-4B2F-88AD-DA4DDF248099}"/>
                </a:ext>
              </a:extLst>
            </p:cNvPr>
            <p:cNvSpPr/>
            <p:nvPr/>
          </p:nvSpPr>
          <p:spPr>
            <a:xfrm>
              <a:off x="5041399" y="3928988"/>
              <a:ext cx="2456954" cy="3060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/>
              <a:r>
                <a:rPr lang="en-US" sz="2000" dirty="0">
                  <a:solidFill>
                    <a:schemeClr val="tx1"/>
                  </a:solidFill>
                </a:rPr>
                <a:t>Unacceptable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675DF8-D30E-4FED-A54E-C8E77CA792C4}"/>
                </a:ext>
              </a:extLst>
            </p:cNvPr>
            <p:cNvSpPr/>
            <p:nvPr/>
          </p:nvSpPr>
          <p:spPr>
            <a:xfrm>
              <a:off x="5041399" y="2616885"/>
              <a:ext cx="2456960" cy="3370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39178"/>
              <a:r>
                <a:rPr lang="en-US" sz="2000" dirty="0">
                  <a:solidFill>
                    <a:schemeClr val="tx1"/>
                  </a:solidFill>
                </a:rPr>
                <a:t>Exceeding expectations</a:t>
              </a:r>
            </a:p>
          </p:txBody>
        </p:sp>
        <p:sp>
          <p:nvSpPr>
            <p:cNvPr id="34" name="Flowchart: Delay 33">
              <a:extLst>
                <a:ext uri="{FF2B5EF4-FFF2-40B4-BE49-F238E27FC236}">
                  <a16:creationId xmlns:a16="http://schemas.microsoft.com/office/drawing/2014/main" id="{BDE9C034-7386-4DC5-AA61-3DB686B927C4}"/>
                </a:ext>
              </a:extLst>
            </p:cNvPr>
            <p:cNvSpPr/>
            <p:nvPr/>
          </p:nvSpPr>
          <p:spPr>
            <a:xfrm>
              <a:off x="4802031" y="2636765"/>
              <a:ext cx="312082" cy="293807"/>
            </a:xfrm>
            <a:prstGeom prst="flowChartDelay">
              <a:avLst/>
            </a:prstGeom>
            <a:solidFill>
              <a:srgbClr val="00FF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" name="Flowchart: Delay 34">
              <a:extLst>
                <a:ext uri="{FF2B5EF4-FFF2-40B4-BE49-F238E27FC236}">
                  <a16:creationId xmlns:a16="http://schemas.microsoft.com/office/drawing/2014/main" id="{17BF5F0E-D8C6-4648-9CF2-0132FDB10696}"/>
                </a:ext>
              </a:extLst>
            </p:cNvPr>
            <p:cNvSpPr/>
            <p:nvPr/>
          </p:nvSpPr>
          <p:spPr>
            <a:xfrm>
              <a:off x="4802031" y="2963662"/>
              <a:ext cx="312082" cy="293807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6" name="Flowchart: Delay 35">
              <a:extLst>
                <a:ext uri="{FF2B5EF4-FFF2-40B4-BE49-F238E27FC236}">
                  <a16:creationId xmlns:a16="http://schemas.microsoft.com/office/drawing/2014/main" id="{CBC2043C-E871-4A78-9F85-023E59265BE3}"/>
                </a:ext>
              </a:extLst>
            </p:cNvPr>
            <p:cNvSpPr/>
            <p:nvPr/>
          </p:nvSpPr>
          <p:spPr>
            <a:xfrm>
              <a:off x="4802031" y="3290559"/>
              <a:ext cx="312082" cy="293807"/>
            </a:xfrm>
            <a:prstGeom prst="flowChartDelay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" name="Flowchart: Delay 36">
              <a:extLst>
                <a:ext uri="{FF2B5EF4-FFF2-40B4-BE49-F238E27FC236}">
                  <a16:creationId xmlns:a16="http://schemas.microsoft.com/office/drawing/2014/main" id="{DB83A1F0-2129-458E-A26D-C362C7118F16}"/>
                </a:ext>
              </a:extLst>
            </p:cNvPr>
            <p:cNvSpPr/>
            <p:nvPr/>
          </p:nvSpPr>
          <p:spPr>
            <a:xfrm>
              <a:off x="4802031" y="3627395"/>
              <a:ext cx="312082" cy="293807"/>
            </a:xfrm>
            <a:prstGeom prst="flowChartDelay">
              <a:avLst/>
            </a:prstGeom>
            <a:solidFill>
              <a:srgbClr val="F78609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8" name="Flowchart: Delay 37">
              <a:extLst>
                <a:ext uri="{FF2B5EF4-FFF2-40B4-BE49-F238E27FC236}">
                  <a16:creationId xmlns:a16="http://schemas.microsoft.com/office/drawing/2014/main" id="{1378B0BF-355F-4B57-B589-442250D0ED31}"/>
                </a:ext>
              </a:extLst>
            </p:cNvPr>
            <p:cNvSpPr/>
            <p:nvPr/>
          </p:nvSpPr>
          <p:spPr>
            <a:xfrm>
              <a:off x="4802031" y="3934413"/>
              <a:ext cx="312082" cy="293807"/>
            </a:xfrm>
            <a:prstGeom prst="flowChartDelay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C162BF-6F13-4376-A083-5FDE71C849A4}"/>
                </a:ext>
              </a:extLst>
            </p:cNvPr>
            <p:cNvSpPr txBox="1"/>
            <p:nvPr/>
          </p:nvSpPr>
          <p:spPr>
            <a:xfrm>
              <a:off x="4766174" y="2975272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D5161C-69E6-4272-828B-5BED97A280BA}"/>
                </a:ext>
              </a:extLst>
            </p:cNvPr>
            <p:cNvSpPr txBox="1"/>
            <p:nvPr/>
          </p:nvSpPr>
          <p:spPr>
            <a:xfrm>
              <a:off x="4783679" y="3302169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5024C1-74D5-4506-BCA4-CF875FF339AC}"/>
                </a:ext>
              </a:extLst>
            </p:cNvPr>
            <p:cNvSpPr txBox="1"/>
            <p:nvPr/>
          </p:nvSpPr>
          <p:spPr>
            <a:xfrm>
              <a:off x="4783679" y="3675910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2AAD08-45B2-457D-8AE9-CCFFA2AD2983}"/>
                </a:ext>
              </a:extLst>
            </p:cNvPr>
            <p:cNvSpPr txBox="1"/>
            <p:nvPr/>
          </p:nvSpPr>
          <p:spPr>
            <a:xfrm>
              <a:off x="4783679" y="2636721"/>
              <a:ext cx="3477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4620620-29C7-4E1C-ACA7-FDA33112F5BD}"/>
                </a:ext>
              </a:extLst>
            </p:cNvPr>
            <p:cNvSpPr txBox="1"/>
            <p:nvPr/>
          </p:nvSpPr>
          <p:spPr>
            <a:xfrm>
              <a:off x="5003947" y="4299915"/>
              <a:ext cx="2126426" cy="32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Final Grant Rating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E227E77-3B0A-41E1-A90A-793DD268CFFD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5909893" y="2416797"/>
              <a:ext cx="4917" cy="219924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902F42-5146-4E58-B4C4-55CA7BDA983C}"/>
                </a:ext>
              </a:extLst>
            </p:cNvPr>
            <p:cNvSpPr/>
            <p:nvPr/>
          </p:nvSpPr>
          <p:spPr>
            <a:xfrm>
              <a:off x="7359602" y="1002005"/>
              <a:ext cx="1190118" cy="1281683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Annual Funding Disburse. Decision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C06C20C-9782-4CD9-926D-2FEED1880109}"/>
                </a:ext>
              </a:extLst>
            </p:cNvPr>
            <p:cNvCxnSpPr>
              <a:cxnSpLocks/>
              <a:stCxn id="7" idx="3"/>
              <a:endCxn id="46" idx="1"/>
            </p:cNvCxnSpPr>
            <p:nvPr/>
          </p:nvCxnSpPr>
          <p:spPr>
            <a:xfrm>
              <a:off x="6901145" y="1633289"/>
              <a:ext cx="458457" cy="9558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A3FB888-BB42-4DC4-BF7F-A2F16510B678}"/>
                </a:ext>
              </a:extLst>
            </p:cNvPr>
            <p:cNvCxnSpPr>
              <a:cxnSpLocks/>
              <a:stCxn id="15" idx="3"/>
              <a:endCxn id="7" idx="1"/>
            </p:cNvCxnSpPr>
            <p:nvPr/>
          </p:nvCxnSpPr>
          <p:spPr>
            <a:xfrm>
              <a:off x="4344827" y="1472802"/>
              <a:ext cx="573814" cy="160487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1A743D4-DBBF-4A8E-BBD2-DAF02460124F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>
              <a:off x="2423998" y="1415000"/>
              <a:ext cx="515804" cy="57802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130">
              <a:extLst>
                <a:ext uri="{FF2B5EF4-FFF2-40B4-BE49-F238E27FC236}">
                  <a16:creationId xmlns:a16="http://schemas.microsoft.com/office/drawing/2014/main" id="{152E29C4-6329-4372-AA76-F295D12DFAA6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rot="16200000" flipH="1">
              <a:off x="2599087" y="1970781"/>
              <a:ext cx="1475146" cy="3475386"/>
            </a:xfrm>
            <a:prstGeom prst="bentConnector2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18CF41C-8456-485C-BA34-BA772E96768F}"/>
                </a:ext>
              </a:extLst>
            </p:cNvPr>
            <p:cNvGrpSpPr/>
            <p:nvPr/>
          </p:nvGrpSpPr>
          <p:grpSpPr>
            <a:xfrm>
              <a:off x="7416710" y="3062824"/>
              <a:ext cx="402608" cy="207510"/>
              <a:chOff x="6480811" y="1872481"/>
              <a:chExt cx="402372" cy="20738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77EE1E2-3DCD-47DF-9334-5C4F732E399D}"/>
                  </a:ext>
                </a:extLst>
              </p:cNvPr>
              <p:cNvSpPr/>
              <p:nvPr/>
            </p:nvSpPr>
            <p:spPr>
              <a:xfrm>
                <a:off x="6710535" y="1872481"/>
                <a:ext cx="172648" cy="20738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C131F9E-C135-4FA9-B5CB-AD5EBFB21B9A}"/>
                  </a:ext>
                </a:extLst>
              </p:cNvPr>
              <p:cNvSpPr/>
              <p:nvPr/>
            </p:nvSpPr>
            <p:spPr>
              <a:xfrm>
                <a:off x="6480811" y="1872482"/>
                <a:ext cx="172648" cy="20738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</p:grp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C9725A03-A07A-4ABB-8C41-B824B4A2D980}"/>
              </a:ext>
            </a:extLst>
          </p:cNvPr>
          <p:cNvSpPr txBox="1"/>
          <p:nvPr/>
        </p:nvSpPr>
        <p:spPr>
          <a:xfrm>
            <a:off x="1379898" y="900346"/>
            <a:ext cx="15543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4080BF"/>
                </a:solidFill>
              </a:rPr>
              <a:t>Step 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5FF60D-9C71-4238-9896-224EFCD4C717}"/>
              </a:ext>
            </a:extLst>
          </p:cNvPr>
          <p:cNvSpPr txBox="1"/>
          <p:nvPr/>
        </p:nvSpPr>
        <p:spPr>
          <a:xfrm>
            <a:off x="4151359" y="939257"/>
            <a:ext cx="15543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4080BF"/>
                </a:solidFill>
              </a:rPr>
              <a:t>Step 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86201F2-E72E-42A5-AA94-B38E7152FEDB}"/>
              </a:ext>
            </a:extLst>
          </p:cNvPr>
          <p:cNvSpPr txBox="1"/>
          <p:nvPr/>
        </p:nvSpPr>
        <p:spPr>
          <a:xfrm>
            <a:off x="7394489" y="728486"/>
            <a:ext cx="15543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>
                <a:solidFill>
                  <a:srgbClr val="4080BF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992789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LjLtwnQNSalcPY8uvL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ciUEQ.S42kOBG7hc8p5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pmBqZAQbiHSFLmToZyXA"/>
</p:tagLst>
</file>

<file path=ppt/theme/theme1.xml><?xml version="1.0" encoding="utf-8"?>
<a:theme xmlns:a="http://schemas.openxmlformats.org/drawingml/2006/main" name="Office Theme">
  <a:themeElements>
    <a:clrScheme name="GF Red">
      <a:dk1>
        <a:srgbClr val="404040"/>
      </a:dk1>
      <a:lt1>
        <a:sysClr val="window" lastClr="FFFFFF"/>
      </a:lt1>
      <a:dk2>
        <a:srgbClr val="F9E9EA"/>
      </a:dk2>
      <a:lt2>
        <a:srgbClr val="CD202C"/>
      </a:lt2>
      <a:accent1>
        <a:srgbClr val="EBB2B6"/>
      </a:accent1>
      <a:accent2>
        <a:srgbClr val="DE7B82"/>
      </a:accent2>
      <a:accent3>
        <a:srgbClr val="D34F59"/>
      </a:accent3>
      <a:accent4>
        <a:srgbClr val="FF7F45"/>
      </a:accent4>
      <a:accent5>
        <a:srgbClr val="9A996E"/>
      </a:accent5>
      <a:accent6>
        <a:srgbClr val="00B9E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A2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30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F-blank presentation v1.potx" id="{CB5FA00C-091B-4732-B5F3-3BA951C92F22}" vid="{21E9A97C-9547-48EC-B590-28C7F909B615}"/>
    </a:ext>
  </a:extLst>
</a:theme>
</file>

<file path=ppt/theme/theme2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6875556392021431","enableDocumentContentUpdater":true,"version":"1.4"}]]></TemplafySlideTemplate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6875556392021432","enableDocumentContentUpdater":true,"version":"1.4"}]]></TemplafySlideTemplateConfiguration>
</file>

<file path=customXml/item3.xml><?xml version="1.0" encoding="utf-8"?>
<TemplafyFormConfiguration><![CDATA[{"formFields":[{"dataSource":"ColourThemes","displayColumn":"displayName","hideIfNoUserInteractionRequired":false,"distinct":true,"required":true,"defaultValue":"3","autoSelectFirstOption":false,"type":"dropDown","name":"ColourTheme","label":"Colour theme","helpTexts":{"prefix":"","postfix":""},"spacing":{},"fullyQualifiedName":"ColourTheme"}],"formDataEntries":[{"name":"ColourTheme","value":"moImUkoUs9WgCwn0eGdZtw=="}]}]]></Templafy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documentContentValidatorConfiguration":{"enableDocumentContentValidator":false,"documentContentValidatorVersion":0},"slideId":"636875556392021433","enableDocumentContentUpdater":true,"version":"1.4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{"colorTheme":"{{Form.ColourTheme.ThemeName}}","originalColorThemeXml":"<a:clrScheme name=\"GF Dark blue\" xmlns:a=\"http://schemas.openxmlformats.org/drawingml/2006/main\"><a:dk1><a:srgbClr val=\"404040\" /></a:dk1><a:lt1><a:sysClr val=\"window\" lastClr=\"FFFFFF\" /></a:lt1><a:dk2><a:srgbClr val=\"E6ECF1\" /></a:dk2><a:lt2><a:srgbClr val=\"003F72\" /></a:lt2><a:accent1><a:srgbClr val=\"A7BCCD\" /></a:accent1><a:accent2><a:srgbClr val=\"688CA9\" /></a:accent2><a:accent3><a:srgbClr val=\"36668D\" /></a:accent3><a:accent4><a:srgbClr val=\"69BE28\" /></a:accent4><a:accent5><a:srgbClr val=\"9A996E\" /></a:accent5><a:accent6><a:srgbClr val=\"C6AC0F\" /></a:accent6><a:hlink><a:srgbClr val=\"0563C1\" /></a:hlink><a:folHlink><a:srgbClr val=\"954F72\" /></a:folHlink></a:clrScheme>","disableUpdates":false,"type":"colorTheme"}],"templateName":"Presentation Template","templateDescription":"Create your new presentation","enableDocumentContentUpdater":true,"version":"1.4"}]]></TemplafyTemplateConfiguration>
</file>

<file path=customXml/itemProps1.xml><?xml version="1.0" encoding="utf-8"?>
<ds:datastoreItem xmlns:ds="http://schemas.openxmlformats.org/officeDocument/2006/customXml" ds:itemID="{ECE803D5-70CF-46A6-9C31-034CB830153E}">
  <ds:schemaRefs/>
</ds:datastoreItem>
</file>

<file path=customXml/itemProps2.xml><?xml version="1.0" encoding="utf-8"?>
<ds:datastoreItem xmlns:ds="http://schemas.openxmlformats.org/officeDocument/2006/customXml" ds:itemID="{7CA73F04-950C-4CFD-9E8E-D08012BFDE95}">
  <ds:schemaRefs/>
</ds:datastoreItem>
</file>

<file path=customXml/itemProps3.xml><?xml version="1.0" encoding="utf-8"?>
<ds:datastoreItem xmlns:ds="http://schemas.openxmlformats.org/officeDocument/2006/customXml" ds:itemID="{13ECF7A9-6944-4410-8C05-7008EB1A1CCB}">
  <ds:schemaRefs/>
</ds:datastoreItem>
</file>

<file path=customXml/itemProps4.xml><?xml version="1.0" encoding="utf-8"?>
<ds:datastoreItem xmlns:ds="http://schemas.openxmlformats.org/officeDocument/2006/customXml" ds:itemID="{8EC1DB30-3F68-4530-AC49-082AAEF187AC}">
  <ds:schemaRefs/>
</ds:datastoreItem>
</file>

<file path=customXml/itemProps5.xml><?xml version="1.0" encoding="utf-8"?>
<ds:datastoreItem xmlns:ds="http://schemas.openxmlformats.org/officeDocument/2006/customXml" ds:itemID="{ED91A7B3-DB39-4767-8079-E63E46AE1DD8}">
  <ds:schemaRefs/>
</ds:datastoreItem>
</file>

<file path=customXml/itemProps6.xml><?xml version="1.0" encoding="utf-8"?>
<ds:datastoreItem xmlns:ds="http://schemas.openxmlformats.org/officeDocument/2006/customXml" ds:itemID="{D29A6C94-9701-4A7B-A671-FF01AA29C7BC}">
  <ds:schemaRefs/>
</ds:datastoreItem>
</file>

<file path=customXml/itemProps7.xml><?xml version="1.0" encoding="utf-8"?>
<ds:datastoreItem xmlns:ds="http://schemas.openxmlformats.org/officeDocument/2006/customXml" ds:itemID="{72BFDC46-61B8-4415-826F-AFF721AFB5E7}">
  <ds:schemaRefs/>
</ds:datastoreItem>
</file>

<file path=customXml/itemProps8.xml><?xml version="1.0" encoding="utf-8"?>
<ds:datastoreItem xmlns:ds="http://schemas.openxmlformats.org/officeDocument/2006/customXml" ds:itemID="{B6E8F134-9207-4F8F-A6F2-C951EBA283F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30230</TotalTime>
  <Words>764</Words>
  <Application>Microsoft Office PowerPoint</Application>
  <PresentationFormat>Widescreen</PresentationFormat>
  <Paragraphs>238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Raleway</vt:lpstr>
      <vt:lpstr>Arial</vt:lpstr>
      <vt:lpstr>Calibri</vt:lpstr>
      <vt:lpstr>Franklin Gothic Book</vt:lpstr>
      <vt:lpstr>Wingdings</vt:lpstr>
      <vt:lpstr>Office Theme</vt:lpstr>
      <vt:lpstr>AIDS 2016_Template</vt:lpstr>
      <vt:lpstr>think-cell Slide</vt:lpstr>
      <vt:lpstr>How are programmes specifically  designed using collected data? </vt:lpstr>
      <vt:lpstr>Outline</vt:lpstr>
      <vt:lpstr>PowerPoint Presentation</vt:lpstr>
      <vt:lpstr>PowerPoint Presentation</vt:lpstr>
      <vt:lpstr>PowerPoint Presentation</vt:lpstr>
      <vt:lpstr>Data and Analytics (DnA):   Central interactive portal for grant management data</vt:lpstr>
      <vt:lpstr>HIV data used for fund allocation</vt:lpstr>
      <vt:lpstr>Data collection and use  at various stages of grant lifecycle </vt:lpstr>
      <vt:lpstr>PowerPoint Presentation</vt:lpstr>
      <vt:lpstr>Lesotho : Use data to drive policy change</vt:lpstr>
      <vt:lpstr>Community-based monitoring</vt:lpstr>
      <vt:lpstr>Way forwards</vt:lpstr>
      <vt:lpstr>Acknowledgment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Portfolio Review:  Accelerating HIV incidence reduction</dc:title>
  <dc:creator>Michael Olszak-Olszewski</dc:creator>
  <cp:lastModifiedBy>Osamu Kunii</cp:lastModifiedBy>
  <cp:revision>209</cp:revision>
  <cp:lastPrinted>2019-07-19T17:16:24Z</cp:lastPrinted>
  <dcterms:created xsi:type="dcterms:W3CDTF">2018-11-20T21:10:42Z</dcterms:created>
  <dcterms:modified xsi:type="dcterms:W3CDTF">2019-07-23T12:30:45Z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2019-04-10T16:11:51.7976628Z</vt:lpwstr>
  </property>
  <property fmtid="{D5CDD505-2E9C-101B-9397-08002B2CF9AE}" pid="3" name="TemplafyTenantId">
    <vt:lpwstr>theglobalfund</vt:lpwstr>
  </property>
  <property fmtid="{D5CDD505-2E9C-101B-9397-08002B2CF9AE}" pid="4" name="TemplafyTemplateId">
    <vt:lpwstr>636898181368802824</vt:lpwstr>
  </property>
  <property fmtid="{D5CDD505-2E9C-101B-9397-08002B2CF9AE}" pid="5" name="TemplafyUserProfileId">
    <vt:lpwstr>636916283880391332</vt:lpwstr>
  </property>
  <property fmtid="{D5CDD505-2E9C-101B-9397-08002B2CF9AE}" pid="6" name="TemplafyLanguageCode">
    <vt:lpwstr>en-US</vt:lpwstr>
  </property>
</Properties>
</file>